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2" r:id="rId25"/>
    <p:sldId id="283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314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Arial Bold" panose="020B0704020202020204" pitchFamily="34" charset="0"/>
      <p:regular r:id="rId61"/>
      <p:bold r:id="rId62"/>
    </p:embeddedFont>
    <p:embeddedFont>
      <p:font typeface="Arial Bold Italics" panose="020B0604020202020204" charset="0"/>
      <p:regular r:id="rId63"/>
    </p:embeddedFont>
    <p:embeddedFont>
      <p:font typeface="Arial Italics" panose="020B0604020202020204" charset="0"/>
      <p:regular r:id="rId64"/>
    </p:embeddedFont>
    <p:embeddedFont>
      <p:font typeface="Cambria Math" panose="02040503050406030204" pitchFamily="18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05E"/>
    <a:srgbClr val="243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29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.sv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54.png"/><Relationship Id="rId5" Type="http://schemas.openxmlformats.org/officeDocument/2006/relationships/image" Target="../media/image26.png"/><Relationship Id="rId10" Type="http://schemas.openxmlformats.org/officeDocument/2006/relationships/image" Target="../media/image53.png"/><Relationship Id="rId4" Type="http://schemas.openxmlformats.org/officeDocument/2006/relationships/image" Target="../media/image4.sv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4.sv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png"/><Relationship Id="rId3" Type="http://schemas.openxmlformats.org/officeDocument/2006/relationships/image" Target="../media/image4.sv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1.png"/><Relationship Id="rId9" Type="http://schemas.openxmlformats.org/officeDocument/2006/relationships/image" Target="../media/image72.png"/><Relationship Id="rId14" Type="http://schemas.openxmlformats.org/officeDocument/2006/relationships/image" Target="../media/image7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svg"/><Relationship Id="rId7" Type="http://schemas.openxmlformats.org/officeDocument/2006/relationships/image" Target="../media/image8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0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.png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91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57.png"/><Relationship Id="rId5" Type="http://schemas.openxmlformats.org/officeDocument/2006/relationships/image" Target="../media/image1.png"/><Relationship Id="rId10" Type="http://schemas.openxmlformats.org/officeDocument/2006/relationships/image" Target="../media/image27.svg"/><Relationship Id="rId4" Type="http://schemas.openxmlformats.org/officeDocument/2006/relationships/image" Target="../media/image4.svg"/><Relationship Id="rId9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4.svg"/><Relationship Id="rId7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su15021678" TargetMode="Externa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en13205509" TargetMode="Externa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3390/en11040862" TargetMode="Externa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5822" y="443067"/>
            <a:ext cx="4011930" cy="1050194"/>
          </a:xfrm>
          <a:custGeom>
            <a:avLst/>
            <a:gdLst/>
            <a:ahLst/>
            <a:cxnLst/>
            <a:rect l="l" t="t" r="r" b="b"/>
            <a:pathLst>
              <a:path w="4011930" h="1050194">
                <a:moveTo>
                  <a:pt x="0" y="0"/>
                </a:moveTo>
                <a:lnTo>
                  <a:pt x="4011930" y="0"/>
                </a:lnTo>
                <a:lnTo>
                  <a:pt x="4011930" y="1050193"/>
                </a:lnTo>
                <a:lnTo>
                  <a:pt x="0" y="1050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353861">
            <a:off x="9532644" y="1024147"/>
            <a:ext cx="1064577" cy="0"/>
          </a:xfrm>
          <a:prstGeom prst="line">
            <a:avLst/>
          </a:prstGeom>
          <a:ln w="9525" cap="rnd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156372" y="548195"/>
            <a:ext cx="5490264" cy="95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2"/>
              </a:lnSpc>
            </a:pPr>
            <a:r>
              <a:rPr lang="en-US" sz="2400" spc="-11">
                <a:solidFill>
                  <a:srgbClr val="000000"/>
                </a:solidFill>
                <a:latin typeface="Arial"/>
              </a:rPr>
              <a:t>Divisi Matematika Komputasi</a:t>
            </a:r>
          </a:p>
          <a:p>
            <a:pPr algn="l">
              <a:lnSpc>
                <a:spcPts val="2332"/>
              </a:lnSpc>
            </a:pPr>
            <a:r>
              <a:rPr lang="en-US" sz="2400" spc="-9">
                <a:solidFill>
                  <a:srgbClr val="000000"/>
                </a:solidFill>
                <a:latin typeface="Arial"/>
              </a:rPr>
              <a:t>Program Studi S1 Matematika</a:t>
            </a:r>
          </a:p>
          <a:p>
            <a:pPr algn="l">
              <a:lnSpc>
                <a:spcPts val="2332"/>
              </a:lnSpc>
            </a:pPr>
            <a:r>
              <a:rPr lang="en-US" sz="2400" spc="-11">
                <a:solidFill>
                  <a:srgbClr val="000000"/>
                </a:solidFill>
                <a:latin typeface="Arial"/>
              </a:rPr>
              <a:t>Departemen Matematika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697791"/>
            <a:ext cx="18288000" cy="589209"/>
            <a:chOff x="0" y="0"/>
            <a:chExt cx="24384000" cy="7856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85622"/>
            </a:xfrm>
            <a:custGeom>
              <a:avLst/>
              <a:gdLst/>
              <a:ahLst/>
              <a:cxnLst/>
              <a:rect l="l" t="t" r="r" b="b"/>
              <a:pathLst>
                <a:path w="24384000" h="785622">
                  <a:moveTo>
                    <a:pt x="0" y="0"/>
                  </a:moveTo>
                  <a:lnTo>
                    <a:pt x="24384000" y="0"/>
                  </a:lnTo>
                  <a:lnTo>
                    <a:pt x="24384000" y="785622"/>
                  </a:lnTo>
                  <a:lnTo>
                    <a:pt x="0" y="785622"/>
                  </a:lnTo>
                  <a:close/>
                </a:path>
              </a:pathLst>
            </a:custGeom>
            <a:solidFill>
              <a:srgbClr val="243B9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2352921" y="2155112"/>
            <a:ext cx="880401" cy="870742"/>
          </a:xfrm>
          <a:custGeom>
            <a:avLst/>
            <a:gdLst/>
            <a:ahLst/>
            <a:cxnLst/>
            <a:rect l="l" t="t" r="r" b="b"/>
            <a:pathLst>
              <a:path w="880401" h="870742">
                <a:moveTo>
                  <a:pt x="0" y="0"/>
                </a:moveTo>
                <a:lnTo>
                  <a:pt x="880401" y="0"/>
                </a:lnTo>
                <a:lnTo>
                  <a:pt x="880401" y="870741"/>
                </a:lnTo>
                <a:lnTo>
                  <a:pt x="0" y="870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5664" t="-385511" r="-342057" b="-104283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3970" y="2758045"/>
            <a:ext cx="970546" cy="871914"/>
          </a:xfrm>
          <a:custGeom>
            <a:avLst/>
            <a:gdLst/>
            <a:ahLst/>
            <a:cxnLst/>
            <a:rect l="l" t="t" r="r" b="b"/>
            <a:pathLst>
              <a:path w="970546" h="871914">
                <a:moveTo>
                  <a:pt x="0" y="0"/>
                </a:moveTo>
                <a:lnTo>
                  <a:pt x="970547" y="0"/>
                </a:lnTo>
                <a:lnTo>
                  <a:pt x="970547" y="871915"/>
                </a:lnTo>
                <a:lnTo>
                  <a:pt x="0" y="87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1681" t="-454136" r="-412415" b="-97211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52921" y="3066218"/>
            <a:ext cx="1927425" cy="2026025"/>
          </a:xfrm>
          <a:custGeom>
            <a:avLst/>
            <a:gdLst/>
            <a:ahLst/>
            <a:cxnLst/>
            <a:rect l="l" t="t" r="r" b="b"/>
            <a:pathLst>
              <a:path w="1927425" h="2026025">
                <a:moveTo>
                  <a:pt x="0" y="0"/>
                </a:moveTo>
                <a:lnTo>
                  <a:pt x="1927425" y="0"/>
                </a:lnTo>
                <a:lnTo>
                  <a:pt x="1927425" y="2026026"/>
                </a:lnTo>
                <a:lnTo>
                  <a:pt x="0" y="202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350" t="-210626" r="-101896" b="-34614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68750" y="3380230"/>
            <a:ext cx="1387080" cy="1692498"/>
          </a:xfrm>
          <a:custGeom>
            <a:avLst/>
            <a:gdLst/>
            <a:ahLst/>
            <a:cxnLst/>
            <a:rect l="l" t="t" r="r" b="b"/>
            <a:pathLst>
              <a:path w="1387080" h="1692498">
                <a:moveTo>
                  <a:pt x="0" y="0"/>
                </a:moveTo>
                <a:lnTo>
                  <a:pt x="1387080" y="0"/>
                </a:lnTo>
                <a:lnTo>
                  <a:pt x="1387080" y="1692498"/>
                </a:lnTo>
                <a:lnTo>
                  <a:pt x="0" y="1692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7421" t="-270697" r="-32139" b="-41552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9479" y="3674141"/>
            <a:ext cx="1525038" cy="1398583"/>
          </a:xfrm>
          <a:custGeom>
            <a:avLst/>
            <a:gdLst/>
            <a:ahLst/>
            <a:cxnLst/>
            <a:rect l="l" t="t" r="r" b="b"/>
            <a:pathLst>
              <a:path w="1525038" h="1398583">
                <a:moveTo>
                  <a:pt x="0" y="0"/>
                </a:moveTo>
                <a:lnTo>
                  <a:pt x="1525038" y="0"/>
                </a:lnTo>
                <a:lnTo>
                  <a:pt x="1525038" y="1398583"/>
                </a:lnTo>
                <a:lnTo>
                  <a:pt x="0" y="1398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8493" t="-348610" r="-263225" b="-50286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" y="5145999"/>
            <a:ext cx="2277836" cy="1092979"/>
          </a:xfrm>
          <a:custGeom>
            <a:avLst/>
            <a:gdLst/>
            <a:ahLst/>
            <a:cxnLst/>
            <a:rect l="l" t="t" r="r" b="b"/>
            <a:pathLst>
              <a:path w="2277836" h="1092979">
                <a:moveTo>
                  <a:pt x="0" y="0"/>
                </a:moveTo>
                <a:lnTo>
                  <a:pt x="2277835" y="0"/>
                </a:lnTo>
                <a:lnTo>
                  <a:pt x="2277835" y="1092979"/>
                </a:lnTo>
                <a:lnTo>
                  <a:pt x="0" y="1092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121" t="-580715" r="-176321" b="-53671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52922" y="5166181"/>
            <a:ext cx="3402908" cy="1092979"/>
          </a:xfrm>
          <a:custGeom>
            <a:avLst/>
            <a:gdLst/>
            <a:ahLst/>
            <a:cxnLst/>
            <a:rect l="l" t="t" r="r" b="b"/>
            <a:pathLst>
              <a:path w="3402908" h="1092979">
                <a:moveTo>
                  <a:pt x="0" y="0"/>
                </a:moveTo>
                <a:lnTo>
                  <a:pt x="3402908" y="0"/>
                </a:lnTo>
                <a:lnTo>
                  <a:pt x="3402908" y="1092980"/>
                </a:lnTo>
                <a:lnTo>
                  <a:pt x="0" y="109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348" t="-582637" r="-14368" b="-53494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" y="6307588"/>
            <a:ext cx="739472" cy="656088"/>
          </a:xfrm>
          <a:custGeom>
            <a:avLst/>
            <a:gdLst/>
            <a:ahLst/>
            <a:cxnLst/>
            <a:rect l="l" t="t" r="r" b="b"/>
            <a:pathLst>
              <a:path w="739472" h="656088">
                <a:moveTo>
                  <a:pt x="0" y="0"/>
                </a:moveTo>
                <a:lnTo>
                  <a:pt x="739471" y="0"/>
                </a:lnTo>
                <a:lnTo>
                  <a:pt x="739471" y="656088"/>
                </a:lnTo>
                <a:lnTo>
                  <a:pt x="0" y="65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8429" t="-1144372" r="-751108" b="-78361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89388" y="6307588"/>
            <a:ext cx="1034847" cy="891200"/>
          </a:xfrm>
          <a:custGeom>
            <a:avLst/>
            <a:gdLst/>
            <a:ahLst/>
            <a:cxnLst/>
            <a:rect l="l" t="t" r="r" b="b"/>
            <a:pathLst>
              <a:path w="1034847" h="891200">
                <a:moveTo>
                  <a:pt x="0" y="0"/>
                </a:moveTo>
                <a:lnTo>
                  <a:pt x="1034848" y="0"/>
                </a:lnTo>
                <a:lnTo>
                  <a:pt x="1034848" y="891200"/>
                </a:lnTo>
                <a:lnTo>
                  <a:pt x="0" y="89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6918" t="-842601" r="-430370" b="-55060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901577" y="6322134"/>
            <a:ext cx="841631" cy="1938537"/>
          </a:xfrm>
          <a:custGeom>
            <a:avLst/>
            <a:gdLst/>
            <a:ahLst/>
            <a:cxnLst/>
            <a:rect l="l" t="t" r="r" b="b"/>
            <a:pathLst>
              <a:path w="841631" h="1938537">
                <a:moveTo>
                  <a:pt x="0" y="0"/>
                </a:moveTo>
                <a:lnTo>
                  <a:pt x="841631" y="0"/>
                </a:lnTo>
                <a:lnTo>
                  <a:pt x="841631" y="1938537"/>
                </a:lnTo>
                <a:lnTo>
                  <a:pt x="0" y="1938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912" t="-388097" r="-417138" b="-19833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820549" y="6322134"/>
            <a:ext cx="2048639" cy="836288"/>
          </a:xfrm>
          <a:custGeom>
            <a:avLst/>
            <a:gdLst/>
            <a:ahLst/>
            <a:cxnLst/>
            <a:rect l="l" t="t" r="r" b="b"/>
            <a:pathLst>
              <a:path w="2048639" h="836288">
                <a:moveTo>
                  <a:pt x="0" y="0"/>
                </a:moveTo>
                <a:lnTo>
                  <a:pt x="2048639" y="0"/>
                </a:lnTo>
                <a:lnTo>
                  <a:pt x="2048639" y="836288"/>
                </a:lnTo>
                <a:lnTo>
                  <a:pt x="0" y="83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372" t="-899570" r="-66633" b="-59151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36567" y="6345576"/>
            <a:ext cx="526953" cy="442766"/>
          </a:xfrm>
          <a:custGeom>
            <a:avLst/>
            <a:gdLst/>
            <a:ahLst/>
            <a:cxnLst/>
            <a:rect l="l" t="t" r="r" b="b"/>
            <a:pathLst>
              <a:path w="526953" h="442766">
                <a:moveTo>
                  <a:pt x="0" y="0"/>
                </a:moveTo>
                <a:lnTo>
                  <a:pt x="526953" y="0"/>
                </a:lnTo>
                <a:lnTo>
                  <a:pt x="526953" y="442766"/>
                </a:lnTo>
                <a:lnTo>
                  <a:pt x="0" y="44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9242" t="-2062363" r="-187697" b="-147400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538868" y="7189007"/>
            <a:ext cx="1659764" cy="656088"/>
          </a:xfrm>
          <a:custGeom>
            <a:avLst/>
            <a:gdLst/>
            <a:ahLst/>
            <a:cxnLst/>
            <a:rect l="l" t="t" r="r" b="b"/>
            <a:pathLst>
              <a:path w="1659764" h="656088">
                <a:moveTo>
                  <a:pt x="0" y="0"/>
                </a:moveTo>
                <a:lnTo>
                  <a:pt x="1659763" y="0"/>
                </a:lnTo>
                <a:lnTo>
                  <a:pt x="1659763" y="656088"/>
                </a:lnTo>
                <a:lnTo>
                  <a:pt x="0" y="65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3031" t="-1278965" r="-61504" b="-64943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20549" y="7198789"/>
            <a:ext cx="672084" cy="1500239"/>
          </a:xfrm>
          <a:custGeom>
            <a:avLst/>
            <a:gdLst/>
            <a:ahLst/>
            <a:cxnLst/>
            <a:rect l="l" t="t" r="r" b="b"/>
            <a:pathLst>
              <a:path w="672084" h="1500239">
                <a:moveTo>
                  <a:pt x="0" y="0"/>
                </a:moveTo>
                <a:lnTo>
                  <a:pt x="672084" y="0"/>
                </a:lnTo>
                <a:lnTo>
                  <a:pt x="672084" y="1500239"/>
                </a:lnTo>
                <a:lnTo>
                  <a:pt x="0" y="1500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1940" t="-559875" r="-407923" b="-227042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4764" y="7267399"/>
            <a:ext cx="739472" cy="656088"/>
          </a:xfrm>
          <a:custGeom>
            <a:avLst/>
            <a:gdLst/>
            <a:ahLst/>
            <a:cxnLst/>
            <a:rect l="l" t="t" r="r" b="b"/>
            <a:pathLst>
              <a:path w="739472" h="656088">
                <a:moveTo>
                  <a:pt x="0" y="0"/>
                </a:moveTo>
                <a:lnTo>
                  <a:pt x="739472" y="0"/>
                </a:lnTo>
                <a:lnTo>
                  <a:pt x="739472" y="656088"/>
                </a:lnTo>
                <a:lnTo>
                  <a:pt x="0" y="65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8228" t="-1290650" r="-601310" b="-63733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540876" y="7894735"/>
            <a:ext cx="435516" cy="365937"/>
          </a:xfrm>
          <a:custGeom>
            <a:avLst/>
            <a:gdLst/>
            <a:ahLst/>
            <a:cxnLst/>
            <a:rect l="l" t="t" r="r" b="b"/>
            <a:pathLst>
              <a:path w="435516" h="365937">
                <a:moveTo>
                  <a:pt x="0" y="0"/>
                </a:moveTo>
                <a:lnTo>
                  <a:pt x="435516" y="0"/>
                </a:lnTo>
                <a:lnTo>
                  <a:pt x="435516" y="365936"/>
                </a:lnTo>
                <a:lnTo>
                  <a:pt x="0" y="365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1967" t="-2485672" r="-514972" b="-105069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071124" y="8326493"/>
            <a:ext cx="672084" cy="1034485"/>
          </a:xfrm>
          <a:custGeom>
            <a:avLst/>
            <a:gdLst/>
            <a:ahLst/>
            <a:cxnLst/>
            <a:rect l="l" t="t" r="r" b="b"/>
            <a:pathLst>
              <a:path w="672084" h="1034485">
                <a:moveTo>
                  <a:pt x="0" y="0"/>
                </a:moveTo>
                <a:lnTo>
                  <a:pt x="672084" y="0"/>
                </a:lnTo>
                <a:lnTo>
                  <a:pt x="672084" y="1034485"/>
                </a:lnTo>
                <a:lnTo>
                  <a:pt x="0" y="1034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8120" t="-921031" r="-521852" b="-26530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285455" y="2813506"/>
            <a:ext cx="1339975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-16" dirty="0">
                <a:solidFill>
                  <a:srgbClr val="000000"/>
                </a:solidFill>
                <a:latin typeface="Arial Bold"/>
              </a:rPr>
              <a:t>PREDIKSI JUMLAH </a:t>
            </a:r>
            <a:r>
              <a:rPr lang="en-US" sz="3399" spc="-16" dirty="0">
                <a:solidFill>
                  <a:srgbClr val="000000"/>
                </a:solidFill>
                <a:latin typeface="Arial Bold Italics"/>
              </a:rPr>
              <a:t>HOTSPOT</a:t>
            </a:r>
            <a:r>
              <a:rPr lang="en-US" sz="3399" spc="-16" dirty="0">
                <a:solidFill>
                  <a:srgbClr val="000000"/>
                </a:solidFill>
                <a:latin typeface="Arial Bold"/>
              </a:rPr>
              <a:t> DI KALIMANTAN DENGAN METODE REGRESI PROSES GAUSSIAN BERDASARKAN INDIKATOR IKLIM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099744" y="4785499"/>
            <a:ext cx="5577840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Hari Nurdianto (G5401201089)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78976" y="5961173"/>
            <a:ext cx="5261610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 Bold"/>
              </a:rPr>
              <a:t>Dosen</a:t>
            </a:r>
            <a:r>
              <a:rPr lang="en-US" sz="32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 Bold"/>
              </a:rPr>
              <a:t>Pembimbing</a:t>
            </a:r>
            <a:r>
              <a:rPr lang="en-US" sz="3200" dirty="0">
                <a:solidFill>
                  <a:srgbClr val="000000"/>
                </a:solidFill>
                <a:latin typeface="Arial Bold"/>
              </a:rPr>
              <a:t> 1</a:t>
            </a:r>
          </a:p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Prof. Dr. Ir. Sri </a:t>
            </a:r>
            <a:r>
              <a:rPr lang="en-US" sz="3200" dirty="0" err="1">
                <a:solidFill>
                  <a:srgbClr val="000000"/>
                </a:solidFill>
                <a:latin typeface="Arial"/>
              </a:rPr>
              <a:t>Nurdiati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/>
              </a:rPr>
              <a:t>M.Sc</a:t>
            </a:r>
            <a:endParaRPr lang="en-US" sz="3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453906" y="7711745"/>
            <a:ext cx="5062855" cy="117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Arial Bold"/>
              </a:rPr>
              <a:t>Moderator</a:t>
            </a:r>
          </a:p>
          <a:p>
            <a:pPr algn="ctr">
              <a:lnSpc>
                <a:spcPts val="4759"/>
              </a:lnSpc>
            </a:pPr>
            <a:r>
              <a:rPr lang="en-US" sz="3200" dirty="0">
                <a:solidFill>
                  <a:srgbClr val="000000"/>
                </a:solidFill>
                <a:latin typeface="Arial"/>
              </a:rPr>
              <a:t>Dr. Ir. Retno </a:t>
            </a:r>
            <a:r>
              <a:rPr lang="en-US" sz="3200" dirty="0" err="1">
                <a:solidFill>
                  <a:srgbClr val="000000"/>
                </a:solidFill>
                <a:latin typeface="Arial"/>
              </a:rPr>
              <a:t>Budiarti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, M.S.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06750" y="5951392"/>
            <a:ext cx="6290917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 Bold"/>
              </a:rPr>
              <a:t>Dosen</a:t>
            </a:r>
            <a:r>
              <a:rPr lang="en-US" sz="32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 Bold"/>
              </a:rPr>
              <a:t>Pembimbing</a:t>
            </a:r>
            <a:r>
              <a:rPr lang="en-US" sz="3200" dirty="0">
                <a:solidFill>
                  <a:srgbClr val="000000"/>
                </a:solidFill>
                <a:latin typeface="Arial Bold"/>
              </a:rPr>
              <a:t> 2</a:t>
            </a:r>
          </a:p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Arial"/>
              </a:rPr>
              <a:t>Mochamad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 Tito </a:t>
            </a:r>
            <a:r>
              <a:rPr lang="en-US" sz="3200" dirty="0" err="1">
                <a:solidFill>
                  <a:srgbClr val="000000"/>
                </a:solidFill>
                <a:latin typeface="Arial"/>
              </a:rPr>
              <a:t>Julianto</a:t>
            </a:r>
            <a:r>
              <a:rPr lang="en-US" sz="32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/>
              </a:rPr>
              <a:t>M.Kom</a:t>
            </a:r>
            <a:endParaRPr lang="en-US" sz="320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8067740" y="1046635"/>
            <a:ext cx="2196181" cy="800331"/>
            <a:chOff x="0" y="0"/>
            <a:chExt cx="514292" cy="1874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4292" cy="187418"/>
            </a:xfrm>
            <a:custGeom>
              <a:avLst/>
              <a:gdLst/>
              <a:ahLst/>
              <a:cxnLst/>
              <a:rect l="l" t="t" r="r" b="b"/>
              <a:pathLst>
                <a:path w="514292" h="187418">
                  <a:moveTo>
                    <a:pt x="93709" y="0"/>
                  </a:moveTo>
                  <a:lnTo>
                    <a:pt x="420583" y="0"/>
                  </a:lnTo>
                  <a:cubicBezTo>
                    <a:pt x="445436" y="0"/>
                    <a:pt x="469272" y="9873"/>
                    <a:pt x="486846" y="27447"/>
                  </a:cubicBezTo>
                  <a:cubicBezTo>
                    <a:pt x="504419" y="45021"/>
                    <a:pt x="514292" y="68856"/>
                    <a:pt x="514292" y="93709"/>
                  </a:cubicBezTo>
                  <a:lnTo>
                    <a:pt x="514292" y="93709"/>
                  </a:lnTo>
                  <a:cubicBezTo>
                    <a:pt x="514292" y="145463"/>
                    <a:pt x="472337" y="187418"/>
                    <a:pt x="420583" y="187418"/>
                  </a:cubicBezTo>
                  <a:lnTo>
                    <a:pt x="93709" y="187418"/>
                  </a:lnTo>
                  <a:cubicBezTo>
                    <a:pt x="41955" y="187418"/>
                    <a:pt x="0" y="145463"/>
                    <a:pt x="0" y="93709"/>
                  </a:cubicBezTo>
                  <a:lnTo>
                    <a:pt x="0" y="93709"/>
                  </a:lnTo>
                  <a:cubicBezTo>
                    <a:pt x="0" y="41955"/>
                    <a:pt x="41955" y="0"/>
                    <a:pt x="93709" y="0"/>
                  </a:cubicBezTo>
                  <a:close/>
                </a:path>
              </a:pathLst>
            </a:custGeom>
            <a:solidFill>
              <a:srgbClr val="243B90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14292" cy="235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8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AE89FA6-41A5-7DCB-C70F-87009DA40665}"/>
              </a:ext>
            </a:extLst>
          </p:cNvPr>
          <p:cNvGrpSpPr/>
          <p:nvPr/>
        </p:nvGrpSpPr>
        <p:grpSpPr>
          <a:xfrm>
            <a:off x="1126044" y="2035357"/>
            <a:ext cx="16035913" cy="1999395"/>
            <a:chOff x="1126044" y="2035357"/>
            <a:chExt cx="16035913" cy="1999395"/>
          </a:xfrm>
        </p:grpSpPr>
        <p:grpSp>
          <p:nvGrpSpPr>
            <p:cNvPr id="9" name="Group 9"/>
            <p:cNvGrpSpPr/>
            <p:nvPr/>
          </p:nvGrpSpPr>
          <p:grpSpPr>
            <a:xfrm>
              <a:off x="1126044" y="2035357"/>
              <a:ext cx="16035913" cy="1999395"/>
              <a:chOff x="0" y="0"/>
              <a:chExt cx="4223450" cy="5265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23450" cy="526590"/>
              </a:xfrm>
              <a:custGeom>
                <a:avLst/>
                <a:gdLst/>
                <a:ahLst/>
                <a:cxnLst/>
                <a:rect l="l" t="t" r="r" b="b"/>
                <a:pathLst>
                  <a:path w="4223450" h="526590">
                    <a:moveTo>
                      <a:pt x="24622" y="0"/>
                    </a:moveTo>
                    <a:lnTo>
                      <a:pt x="4198828" y="0"/>
                    </a:lnTo>
                    <a:cubicBezTo>
                      <a:pt x="4212427" y="0"/>
                      <a:pt x="4223450" y="11024"/>
                      <a:pt x="4223450" y="24622"/>
                    </a:cubicBezTo>
                    <a:lnTo>
                      <a:pt x="4223450" y="501968"/>
                    </a:lnTo>
                    <a:cubicBezTo>
                      <a:pt x="4223450" y="515566"/>
                      <a:pt x="4212427" y="526590"/>
                      <a:pt x="4198828" y="526590"/>
                    </a:cubicBezTo>
                    <a:lnTo>
                      <a:pt x="24622" y="526590"/>
                    </a:lnTo>
                    <a:cubicBezTo>
                      <a:pt x="11024" y="526590"/>
                      <a:pt x="0" y="515566"/>
                      <a:pt x="0" y="501968"/>
                    </a:cubicBezTo>
                    <a:lnTo>
                      <a:pt x="0" y="24622"/>
                    </a:lnTo>
                    <a:cubicBezTo>
                      <a:pt x="0" y="11024"/>
                      <a:pt x="11024" y="0"/>
                      <a:pt x="2462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4223450" cy="5551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351164" y="2110558"/>
              <a:ext cx="15585671" cy="16803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Data yang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digunakan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penelitian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ini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merupakan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data temporal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dari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indikator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iklim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mulai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Januari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2001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hingga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Desember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2020. Data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ini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merupakan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modifikasi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dari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data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digunakan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oleh Sebastian (2023) yang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sebelumnya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telah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diekstraksi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oleh Najib (2022).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001366" y="4204297"/>
            <a:ext cx="12285268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500" dirty="0">
                <a:solidFill>
                  <a:srgbClr val="000000"/>
                </a:solidFill>
                <a:latin typeface="Arial Bold"/>
              </a:rPr>
              <a:t> 1.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Peubah-peubah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yang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digunakan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dalam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penelitian</a:t>
            </a:r>
            <a:endParaRPr lang="en-US" sz="35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67740" y="1048655"/>
            <a:ext cx="2196181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FFFFFF"/>
                </a:solidFill>
                <a:latin typeface="Arial Bold"/>
              </a:rPr>
              <a:t>DATA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5" name="Table 104">
                <a:extLst>
                  <a:ext uri="{FF2B5EF4-FFF2-40B4-BE49-F238E27FC236}">
                    <a16:creationId xmlns:a16="http://schemas.microsoft.com/office/drawing/2014/main" id="{E0094308-C476-E33C-10CB-45397109E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026434"/>
                  </p:ext>
                </p:extLst>
              </p:nvPr>
            </p:nvGraphicFramePr>
            <p:xfrm>
              <a:off x="1778956" y="4963719"/>
              <a:ext cx="14730088" cy="4401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37987">
                      <a:extLst>
                        <a:ext uri="{9D8B030D-6E8A-4147-A177-3AD203B41FA5}">
                          <a16:colId xmlns:a16="http://schemas.microsoft.com/office/drawing/2014/main" val="3818474774"/>
                        </a:ext>
                      </a:extLst>
                    </a:gridCol>
                    <a:gridCol w="5063468">
                      <a:extLst>
                        <a:ext uri="{9D8B030D-6E8A-4147-A177-3AD203B41FA5}">
                          <a16:colId xmlns:a16="http://schemas.microsoft.com/office/drawing/2014/main" val="1616630312"/>
                        </a:ext>
                      </a:extLst>
                    </a:gridCol>
                    <a:gridCol w="6428633">
                      <a:extLst>
                        <a:ext uri="{9D8B030D-6E8A-4147-A177-3AD203B41FA5}">
                          <a16:colId xmlns:a16="http://schemas.microsoft.com/office/drawing/2014/main" val="4126682296"/>
                        </a:ext>
                      </a:extLst>
                    </a:gridCol>
                  </a:tblGrid>
                  <a:tr h="62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Peubah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Jenis</a:t>
                          </a:r>
                          <a:r>
                            <a:rPr lang="en-GB" sz="3400" b="1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Peubah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Keterangan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279620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GB" sz="3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Rata-rata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curah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69856958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GB" sz="3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Rata-rata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anomali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curah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41199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GB" sz="3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Banyaknya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hari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tanpa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891616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GB" sz="3400" b="0" i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Indeks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ENSO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996769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GB" sz="3400" b="0" i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Indeks</a:t>
                          </a:r>
                          <a:r>
                            <a:rPr lang="en-GB" sz="3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IOD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822256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ID" sz="34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Respon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Jumlah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1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hotspot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60994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5" name="Table 104">
                <a:extLst>
                  <a:ext uri="{FF2B5EF4-FFF2-40B4-BE49-F238E27FC236}">
                    <a16:creationId xmlns:a16="http://schemas.microsoft.com/office/drawing/2014/main" id="{E0094308-C476-E33C-10CB-45397109E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3026434"/>
                  </p:ext>
                </p:extLst>
              </p:nvPr>
            </p:nvGraphicFramePr>
            <p:xfrm>
              <a:off x="1778956" y="4963719"/>
              <a:ext cx="14730088" cy="4401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237987">
                      <a:extLst>
                        <a:ext uri="{9D8B030D-6E8A-4147-A177-3AD203B41FA5}">
                          <a16:colId xmlns:a16="http://schemas.microsoft.com/office/drawing/2014/main" val="3818474774"/>
                        </a:ext>
                      </a:extLst>
                    </a:gridCol>
                    <a:gridCol w="5063468">
                      <a:extLst>
                        <a:ext uri="{9D8B030D-6E8A-4147-A177-3AD203B41FA5}">
                          <a16:colId xmlns:a16="http://schemas.microsoft.com/office/drawing/2014/main" val="1616630312"/>
                        </a:ext>
                      </a:extLst>
                    </a:gridCol>
                    <a:gridCol w="6428633">
                      <a:extLst>
                        <a:ext uri="{9D8B030D-6E8A-4147-A177-3AD203B41FA5}">
                          <a16:colId xmlns:a16="http://schemas.microsoft.com/office/drawing/2014/main" val="4126682296"/>
                        </a:ext>
                      </a:extLst>
                    </a:gridCol>
                  </a:tblGrid>
                  <a:tr h="628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Peubah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Jenis</a:t>
                          </a:r>
                          <a:r>
                            <a:rPr lang="en-GB" sz="3400" b="1" dirty="0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Peubah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b="1" dirty="0" err="1">
                              <a:solidFill>
                                <a:schemeClr val="bg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Keterangan</a:t>
                          </a:r>
                          <a:endParaRPr lang="en-ID" sz="3400" b="1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243B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4279620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t="-112500" r="-354699" b="-5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Rata-rata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curah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69856958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14563" r="-354699" b="-432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Rata-rata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anomali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curah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41199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14563" r="-354699" b="-332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Banyaknya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hari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tanpa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hujan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891616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414563" r="-354699" b="-232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Indeks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ENSO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996769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509615" r="-354699" b="-129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Penjelas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Indeks</a:t>
                          </a:r>
                          <a:r>
                            <a:rPr lang="en-GB" sz="3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IOD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822256"/>
                      </a:ext>
                    </a:extLst>
                  </a:tr>
                  <a:tr h="6287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615534" r="-354699" b="-310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4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Respon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ID" sz="34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Jumlah</a:t>
                          </a:r>
                          <a:r>
                            <a:rPr lang="en-ID" sz="3400" b="0" i="0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ID" sz="3400" b="0" i="1" u="none" strike="noStrike" kern="12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hotspot</a:t>
                          </a:r>
                          <a:endParaRPr lang="en-ID" sz="3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6099461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697751" y="1707401"/>
            <a:ext cx="6892498" cy="800331"/>
            <a:chOff x="0" y="0"/>
            <a:chExt cx="1614055" cy="1874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14055" cy="187418"/>
            </a:xfrm>
            <a:custGeom>
              <a:avLst/>
              <a:gdLst/>
              <a:ahLst/>
              <a:cxnLst/>
              <a:rect l="l" t="t" r="r" b="b"/>
              <a:pathLst>
                <a:path w="1614055" h="187418">
                  <a:moveTo>
                    <a:pt x="64025" y="0"/>
                  </a:moveTo>
                  <a:lnTo>
                    <a:pt x="1550031" y="0"/>
                  </a:lnTo>
                  <a:cubicBezTo>
                    <a:pt x="1585391" y="0"/>
                    <a:pt x="1614055" y="28665"/>
                    <a:pt x="1614055" y="64025"/>
                  </a:cubicBezTo>
                  <a:lnTo>
                    <a:pt x="1614055" y="123393"/>
                  </a:lnTo>
                  <a:cubicBezTo>
                    <a:pt x="1614055" y="158753"/>
                    <a:pt x="1585391" y="187418"/>
                    <a:pt x="1550031" y="187418"/>
                  </a:cubicBezTo>
                  <a:lnTo>
                    <a:pt x="64025" y="187418"/>
                  </a:lnTo>
                  <a:cubicBezTo>
                    <a:pt x="47044" y="187418"/>
                    <a:pt x="30759" y="180673"/>
                    <a:pt x="18752" y="168666"/>
                  </a:cubicBezTo>
                  <a:cubicBezTo>
                    <a:pt x="6745" y="156659"/>
                    <a:pt x="0" y="140374"/>
                    <a:pt x="0" y="123393"/>
                  </a:cubicBezTo>
                  <a:lnTo>
                    <a:pt x="0" y="64025"/>
                  </a:lnTo>
                  <a:cubicBezTo>
                    <a:pt x="0" y="28665"/>
                    <a:pt x="28665" y="0"/>
                    <a:pt x="64025" y="0"/>
                  </a:cubicBezTo>
                  <a:close/>
                </a:path>
              </a:pathLst>
            </a:custGeom>
            <a:solidFill>
              <a:srgbClr val="243B90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614055" cy="235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97751" y="1731030"/>
            <a:ext cx="6892498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FFFFFF"/>
                </a:solidFill>
                <a:latin typeface="Arial Bold"/>
              </a:rPr>
              <a:t>PEMBAGIAN DATA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24000" y="3275355"/>
            <a:ext cx="11440000" cy="2847877"/>
            <a:chOff x="0" y="0"/>
            <a:chExt cx="15253334" cy="3797169"/>
          </a:xfrm>
        </p:grpSpPr>
        <p:grpSp>
          <p:nvGrpSpPr>
            <p:cNvPr id="22" name="Group 22"/>
            <p:cNvGrpSpPr/>
            <p:nvPr/>
          </p:nvGrpSpPr>
          <p:grpSpPr>
            <a:xfrm>
              <a:off x="6425099" y="0"/>
              <a:ext cx="2382124" cy="868092"/>
              <a:chOff x="0" y="0"/>
              <a:chExt cx="514292" cy="1874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514292" cy="187418"/>
              </a:xfrm>
              <a:custGeom>
                <a:avLst/>
                <a:gdLst/>
                <a:ahLst/>
                <a:cxnLst/>
                <a:rect l="l" t="t" r="r" b="b"/>
                <a:pathLst>
                  <a:path w="514292" h="187418">
                    <a:moveTo>
                      <a:pt x="93709" y="0"/>
                    </a:moveTo>
                    <a:lnTo>
                      <a:pt x="420583" y="0"/>
                    </a:lnTo>
                    <a:cubicBezTo>
                      <a:pt x="445436" y="0"/>
                      <a:pt x="469272" y="9873"/>
                      <a:pt x="486846" y="27447"/>
                    </a:cubicBezTo>
                    <a:cubicBezTo>
                      <a:pt x="504419" y="45021"/>
                      <a:pt x="514292" y="68856"/>
                      <a:pt x="514292" y="93709"/>
                    </a:cubicBezTo>
                    <a:lnTo>
                      <a:pt x="514292" y="93709"/>
                    </a:lnTo>
                    <a:cubicBezTo>
                      <a:pt x="514292" y="145463"/>
                      <a:pt x="472337" y="187418"/>
                      <a:pt x="420583" y="187418"/>
                    </a:cubicBezTo>
                    <a:lnTo>
                      <a:pt x="93709" y="187418"/>
                    </a:lnTo>
                    <a:cubicBezTo>
                      <a:pt x="41955" y="187418"/>
                      <a:pt x="0" y="145463"/>
                      <a:pt x="0" y="93709"/>
                    </a:cubicBezTo>
                    <a:lnTo>
                      <a:pt x="0" y="93709"/>
                    </a:lnTo>
                    <a:cubicBezTo>
                      <a:pt x="0" y="41955"/>
                      <a:pt x="41955" y="0"/>
                      <a:pt x="93709" y="0"/>
                    </a:cubicBezTo>
                    <a:close/>
                  </a:path>
                </a:pathLst>
              </a:custGeom>
              <a:solidFill>
                <a:srgbClr val="243B9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514292" cy="235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1827205"/>
              <a:ext cx="5135059" cy="1969964"/>
              <a:chOff x="0" y="0"/>
              <a:chExt cx="1108641" cy="42530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108641" cy="425308"/>
              </a:xfrm>
              <a:custGeom>
                <a:avLst/>
                <a:gdLst/>
                <a:ahLst/>
                <a:cxnLst/>
                <a:rect l="l" t="t" r="r" b="b"/>
                <a:pathLst>
                  <a:path w="1108641" h="425308">
                    <a:moveTo>
                      <a:pt x="114582" y="0"/>
                    </a:moveTo>
                    <a:lnTo>
                      <a:pt x="994059" y="0"/>
                    </a:lnTo>
                    <a:cubicBezTo>
                      <a:pt x="1057341" y="0"/>
                      <a:pt x="1108641" y="51300"/>
                      <a:pt x="1108641" y="114582"/>
                    </a:cubicBezTo>
                    <a:lnTo>
                      <a:pt x="1108641" y="310726"/>
                    </a:lnTo>
                    <a:cubicBezTo>
                      <a:pt x="1108641" y="374008"/>
                      <a:pt x="1057341" y="425308"/>
                      <a:pt x="994059" y="425308"/>
                    </a:cubicBezTo>
                    <a:lnTo>
                      <a:pt x="114582" y="425308"/>
                    </a:lnTo>
                    <a:cubicBezTo>
                      <a:pt x="51300" y="425308"/>
                      <a:pt x="0" y="374008"/>
                      <a:pt x="0" y="310726"/>
                    </a:cubicBezTo>
                    <a:lnTo>
                      <a:pt x="0" y="114582"/>
                    </a:lnTo>
                    <a:cubicBezTo>
                      <a:pt x="0" y="51300"/>
                      <a:pt x="51300" y="0"/>
                      <a:pt x="114582" y="0"/>
                    </a:cubicBezTo>
                    <a:close/>
                  </a:path>
                </a:pathLst>
              </a:custGeom>
              <a:solidFill>
                <a:srgbClr val="243B9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108641" cy="472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0118275" y="1827205"/>
              <a:ext cx="5135059" cy="1969964"/>
              <a:chOff x="0" y="0"/>
              <a:chExt cx="1108641" cy="4253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08641" cy="425308"/>
              </a:xfrm>
              <a:custGeom>
                <a:avLst/>
                <a:gdLst/>
                <a:ahLst/>
                <a:cxnLst/>
                <a:rect l="l" t="t" r="r" b="b"/>
                <a:pathLst>
                  <a:path w="1108641" h="425308">
                    <a:moveTo>
                      <a:pt x="114582" y="0"/>
                    </a:moveTo>
                    <a:lnTo>
                      <a:pt x="994059" y="0"/>
                    </a:lnTo>
                    <a:cubicBezTo>
                      <a:pt x="1057341" y="0"/>
                      <a:pt x="1108641" y="51300"/>
                      <a:pt x="1108641" y="114582"/>
                    </a:cubicBezTo>
                    <a:lnTo>
                      <a:pt x="1108641" y="310726"/>
                    </a:lnTo>
                    <a:cubicBezTo>
                      <a:pt x="1108641" y="374008"/>
                      <a:pt x="1057341" y="425308"/>
                      <a:pt x="994059" y="425308"/>
                    </a:cubicBezTo>
                    <a:lnTo>
                      <a:pt x="114582" y="425308"/>
                    </a:lnTo>
                    <a:cubicBezTo>
                      <a:pt x="51300" y="425308"/>
                      <a:pt x="0" y="374008"/>
                      <a:pt x="0" y="310726"/>
                    </a:cubicBezTo>
                    <a:lnTo>
                      <a:pt x="0" y="114582"/>
                    </a:lnTo>
                    <a:cubicBezTo>
                      <a:pt x="0" y="51300"/>
                      <a:pt x="51300" y="0"/>
                      <a:pt x="114582" y="0"/>
                    </a:cubicBezTo>
                    <a:close/>
                  </a:path>
                </a:pathLst>
              </a:custGeom>
              <a:solidFill>
                <a:srgbClr val="243B9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108641" cy="472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6344984" y="53924"/>
              <a:ext cx="2382124" cy="760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41"/>
                </a:lnSpc>
                <a:spcBef>
                  <a:spcPct val="0"/>
                </a:spcBef>
              </a:pPr>
              <a:r>
                <a:rPr lang="en-US" sz="3172" dirty="0">
                  <a:solidFill>
                    <a:srgbClr val="FFFFFF"/>
                  </a:solidFill>
                  <a:latin typeface="Arial Bold"/>
                </a:rPr>
                <a:t>DATA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34451" y="1998221"/>
              <a:ext cx="4343993" cy="151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1"/>
                </a:lnSpc>
              </a:pPr>
              <a:r>
                <a:rPr lang="en-US" sz="3172" dirty="0">
                  <a:solidFill>
                    <a:srgbClr val="FFFFFF"/>
                  </a:solidFill>
                  <a:latin typeface="Arial"/>
                </a:rPr>
                <a:t>80%</a:t>
              </a:r>
            </a:p>
            <a:p>
              <a:pPr marL="0" lvl="0" indent="0" algn="ctr">
                <a:lnSpc>
                  <a:spcPts val="4441"/>
                </a:lnSpc>
                <a:spcBef>
                  <a:spcPct val="0"/>
                </a:spcBef>
              </a:pPr>
              <a:r>
                <a:rPr lang="en-US" sz="3172" dirty="0">
                  <a:solidFill>
                    <a:srgbClr val="FFFFFF"/>
                  </a:solidFill>
                  <a:latin typeface="Arial"/>
                </a:rPr>
                <a:t>DATA</a:t>
              </a:r>
              <a:r>
                <a:rPr lang="en-US" sz="3172" dirty="0">
                  <a:solidFill>
                    <a:srgbClr val="FFFFFF"/>
                  </a:solidFill>
                  <a:latin typeface="Arial Italics"/>
                </a:rPr>
                <a:t> TRAINING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352725" y="1998221"/>
              <a:ext cx="4343993" cy="1514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41"/>
                </a:lnSpc>
              </a:pPr>
              <a:r>
                <a:rPr lang="en-US" sz="3172" dirty="0">
                  <a:solidFill>
                    <a:srgbClr val="FFFFFF"/>
                  </a:solidFill>
                  <a:latin typeface="Arial"/>
                </a:rPr>
                <a:t>20%</a:t>
              </a:r>
            </a:p>
            <a:p>
              <a:pPr marL="0" lvl="0" indent="0" algn="ctr">
                <a:lnSpc>
                  <a:spcPts val="4441"/>
                </a:lnSpc>
                <a:spcBef>
                  <a:spcPct val="0"/>
                </a:spcBef>
              </a:pPr>
              <a:r>
                <a:rPr lang="en-US" sz="3172" dirty="0">
                  <a:solidFill>
                    <a:srgbClr val="FFFFFF"/>
                  </a:solidFill>
                  <a:latin typeface="Arial"/>
                </a:rPr>
                <a:t>DATA </a:t>
              </a:r>
              <a:r>
                <a:rPr lang="en-US" sz="3172" dirty="0">
                  <a:solidFill>
                    <a:srgbClr val="FFFFFF"/>
                  </a:solidFill>
                  <a:latin typeface="Arial Italics"/>
                </a:rPr>
                <a:t>TESTING</a:t>
              </a:r>
            </a:p>
          </p:txBody>
        </p:sp>
        <p:sp>
          <p:nvSpPr>
            <p:cNvPr id="34" name="AutoShape 34"/>
            <p:cNvSpPr/>
            <p:nvPr/>
          </p:nvSpPr>
          <p:spPr>
            <a:xfrm flipH="1">
              <a:off x="7616161" y="868092"/>
              <a:ext cx="0" cy="57149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547373" y="1414808"/>
              <a:ext cx="997734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2567530" y="1397206"/>
              <a:ext cx="0" cy="429999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7" name="AutoShape 37"/>
            <p:cNvSpPr/>
            <p:nvPr/>
          </p:nvSpPr>
          <p:spPr>
            <a:xfrm flipH="1">
              <a:off x="12504059" y="1397206"/>
              <a:ext cx="0" cy="429999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D6CAFE1-313F-0C22-782E-BDB9763531DF}"/>
              </a:ext>
            </a:extLst>
          </p:cNvPr>
          <p:cNvSpPr txBox="1"/>
          <p:nvPr/>
        </p:nvSpPr>
        <p:spPr>
          <a:xfrm>
            <a:off x="1975843" y="6332151"/>
            <a:ext cx="6798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i-FI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ersusun dari </a:t>
            </a:r>
          </a:p>
          <a:p>
            <a:pPr algn="ctr"/>
            <a:r>
              <a:rPr lang="fi-FI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Januari 2001 -  Desember 2016</a:t>
            </a:r>
            <a:endParaRPr lang="en-ID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F20872-5D47-B157-19B1-FC913908679F}"/>
              </a:ext>
            </a:extLst>
          </p:cNvPr>
          <p:cNvSpPr txBox="1"/>
          <p:nvPr/>
        </p:nvSpPr>
        <p:spPr>
          <a:xfrm>
            <a:off x="9513334" y="6332151"/>
            <a:ext cx="685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3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i-FI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ersusun dari </a:t>
            </a:r>
          </a:p>
          <a:p>
            <a:pPr algn="ctr"/>
            <a:r>
              <a:rPr lang="fi-FI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Januari 2017 – Desember 2020</a:t>
            </a:r>
            <a:endParaRPr lang="en-ID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3584573"/>
            <a:ext cx="17259300" cy="301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 spc="500" dirty="0">
                <a:solidFill>
                  <a:srgbClr val="FFFFFF"/>
                </a:solidFill>
                <a:latin typeface="Arial Bold"/>
              </a:rPr>
              <a:t>REGRESI </a:t>
            </a:r>
          </a:p>
          <a:p>
            <a:pPr algn="ctr">
              <a:lnSpc>
                <a:spcPts val="11000"/>
              </a:lnSpc>
            </a:pPr>
            <a:r>
              <a:rPr lang="en-US" sz="10000" spc="500" dirty="0">
                <a:solidFill>
                  <a:srgbClr val="FFFFFF"/>
                </a:solidFill>
                <a:latin typeface="Arial Bold"/>
              </a:rPr>
              <a:t>PROSES GAUSSIAN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14319" y="3819087"/>
            <a:ext cx="206631" cy="344386"/>
            <a:chOff x="0" y="0"/>
            <a:chExt cx="275509" cy="4591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839463" y="2686695"/>
            <a:ext cx="2990538" cy="321132"/>
            <a:chOff x="0" y="0"/>
            <a:chExt cx="3987384" cy="4281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87384" cy="428175"/>
            </a:xfrm>
            <a:custGeom>
              <a:avLst/>
              <a:gdLst/>
              <a:ahLst/>
              <a:cxnLst/>
              <a:rect l="l" t="t" r="r" b="b"/>
              <a:pathLst>
                <a:path w="3987384" h="428175">
                  <a:moveTo>
                    <a:pt x="0" y="0"/>
                  </a:moveTo>
                  <a:lnTo>
                    <a:pt x="3987384" y="0"/>
                  </a:lnTo>
                  <a:lnTo>
                    <a:pt x="3987384" y="428175"/>
                  </a:lnTo>
                  <a:lnTo>
                    <a:pt x="0" y="42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2353538" y="1913102"/>
            <a:ext cx="12698350" cy="2250371"/>
          </a:xfrm>
          <a:custGeom>
            <a:avLst/>
            <a:gdLst/>
            <a:ahLst/>
            <a:cxnLst/>
            <a:rect l="l" t="t" r="r" b="b"/>
            <a:pathLst>
              <a:path w="12698350" h="2250371">
                <a:moveTo>
                  <a:pt x="0" y="0"/>
                </a:moveTo>
                <a:lnTo>
                  <a:pt x="12698349" y="0"/>
                </a:lnTo>
                <a:lnTo>
                  <a:pt x="12698349" y="2250371"/>
                </a:lnTo>
                <a:lnTo>
                  <a:pt x="0" y="2250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4583" b="-15266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4668298"/>
            <a:ext cx="13213576" cy="2759195"/>
          </a:xfrm>
          <a:custGeom>
            <a:avLst/>
            <a:gdLst/>
            <a:ahLst/>
            <a:cxnLst/>
            <a:rect l="l" t="t" r="r" b="b"/>
            <a:pathLst>
              <a:path w="13213576" h="2759195">
                <a:moveTo>
                  <a:pt x="0" y="0"/>
                </a:moveTo>
                <a:lnTo>
                  <a:pt x="13213576" y="0"/>
                </a:lnTo>
                <a:lnTo>
                  <a:pt x="13213576" y="2759195"/>
                </a:lnTo>
                <a:lnTo>
                  <a:pt x="0" y="27591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4661" r="-38403" b="-67982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526449" y="4940022"/>
            <a:ext cx="2294027" cy="631476"/>
            <a:chOff x="0" y="0"/>
            <a:chExt cx="231816" cy="638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1816" cy="63812"/>
            </a:xfrm>
            <a:custGeom>
              <a:avLst/>
              <a:gdLst/>
              <a:ahLst/>
              <a:cxnLst/>
              <a:rect l="l" t="t" r="r" b="b"/>
              <a:pathLst>
                <a:path w="231816" h="63812">
                  <a:moveTo>
                    <a:pt x="0" y="0"/>
                  </a:moveTo>
                  <a:lnTo>
                    <a:pt x="231816" y="0"/>
                  </a:lnTo>
                  <a:lnTo>
                    <a:pt x="231816" y="63812"/>
                  </a:lnTo>
                  <a:lnTo>
                    <a:pt x="0" y="63812"/>
                  </a:lnTo>
                  <a:close/>
                </a:path>
              </a:pathLst>
            </a:custGeom>
            <a:solidFill>
              <a:srgbClr val="243B90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31816" cy="111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02712" y="6523998"/>
            <a:ext cx="3873614" cy="631476"/>
            <a:chOff x="0" y="0"/>
            <a:chExt cx="391436" cy="638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1436" cy="63812"/>
            </a:xfrm>
            <a:custGeom>
              <a:avLst/>
              <a:gdLst/>
              <a:ahLst/>
              <a:cxnLst/>
              <a:rect l="l" t="t" r="r" b="b"/>
              <a:pathLst>
                <a:path w="391436" h="63812">
                  <a:moveTo>
                    <a:pt x="0" y="0"/>
                  </a:moveTo>
                  <a:lnTo>
                    <a:pt x="391436" y="0"/>
                  </a:lnTo>
                  <a:lnTo>
                    <a:pt x="391436" y="63812"/>
                  </a:lnTo>
                  <a:lnTo>
                    <a:pt x="0" y="63812"/>
                  </a:lnTo>
                  <a:close/>
                </a:path>
              </a:pathLst>
            </a:custGeom>
            <a:solidFill>
              <a:srgbClr val="243B90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91436" cy="111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67707" y="7864824"/>
            <a:ext cx="3873614" cy="631476"/>
            <a:chOff x="0" y="0"/>
            <a:chExt cx="391436" cy="6381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1436" cy="63812"/>
            </a:xfrm>
            <a:custGeom>
              <a:avLst/>
              <a:gdLst/>
              <a:ahLst/>
              <a:cxnLst/>
              <a:rect l="l" t="t" r="r" b="b"/>
              <a:pathLst>
                <a:path w="391436" h="63812">
                  <a:moveTo>
                    <a:pt x="0" y="0"/>
                  </a:moveTo>
                  <a:lnTo>
                    <a:pt x="391436" y="0"/>
                  </a:lnTo>
                  <a:lnTo>
                    <a:pt x="391436" y="63812"/>
                  </a:lnTo>
                  <a:lnTo>
                    <a:pt x="0" y="63812"/>
                  </a:lnTo>
                  <a:close/>
                </a:path>
              </a:pathLst>
            </a:custGeom>
            <a:solidFill>
              <a:srgbClr val="243B9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391436" cy="111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0" y="7500219"/>
            <a:ext cx="13667707" cy="1317822"/>
          </a:xfrm>
          <a:custGeom>
            <a:avLst/>
            <a:gdLst/>
            <a:ahLst/>
            <a:cxnLst/>
            <a:rect l="l" t="t" r="r" b="b"/>
            <a:pathLst>
              <a:path w="13667707" h="1317822">
                <a:moveTo>
                  <a:pt x="0" y="0"/>
                </a:moveTo>
                <a:lnTo>
                  <a:pt x="13667707" y="0"/>
                </a:lnTo>
                <a:lnTo>
                  <a:pt x="13667707" y="1317822"/>
                </a:lnTo>
                <a:lnTo>
                  <a:pt x="0" y="1317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35276" r="-33804" b="-44948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26449" y="5054322"/>
            <a:ext cx="2294027" cy="4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Arial"/>
              </a:rPr>
              <a:t>Variabel </a:t>
            </a:r>
            <a:r>
              <a:rPr lang="en-US" sz="2299">
                <a:solidFill>
                  <a:srgbClr val="FFFFFF"/>
                </a:solidFill>
                <a:latin typeface="Arial Italics"/>
              </a:rPr>
              <a:t>input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02712" y="6573670"/>
            <a:ext cx="3755145" cy="4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Arial"/>
              </a:rPr>
              <a:t>Himpunan variabel </a:t>
            </a:r>
            <a:r>
              <a:rPr lang="en-US" sz="2299">
                <a:solidFill>
                  <a:srgbClr val="FFFFFF"/>
                </a:solidFill>
                <a:latin typeface="Arial Italics"/>
              </a:rPr>
              <a:t>input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67707" y="7914497"/>
            <a:ext cx="3755145" cy="4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Arial"/>
              </a:rPr>
              <a:t>Respon dari variabel </a:t>
            </a:r>
            <a:r>
              <a:rPr lang="en-US" sz="2299">
                <a:solidFill>
                  <a:srgbClr val="FFFFFF"/>
                </a:solidFill>
                <a:latin typeface="Arial Italics"/>
              </a:rPr>
              <a:t>input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14319" y="4581087"/>
            <a:ext cx="206631" cy="344386"/>
            <a:chOff x="0" y="0"/>
            <a:chExt cx="275509" cy="4591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428616" y="2167746"/>
            <a:ext cx="13430767" cy="6076327"/>
          </a:xfrm>
          <a:custGeom>
            <a:avLst/>
            <a:gdLst/>
            <a:ahLst/>
            <a:cxnLst/>
            <a:rect l="l" t="t" r="r" b="b"/>
            <a:pathLst>
              <a:path w="13430767" h="6076327">
                <a:moveTo>
                  <a:pt x="0" y="0"/>
                </a:moveTo>
                <a:lnTo>
                  <a:pt x="13430768" y="0"/>
                </a:lnTo>
                <a:lnTo>
                  <a:pt x="13430768" y="6076327"/>
                </a:lnTo>
                <a:lnTo>
                  <a:pt x="0" y="6076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549" t="-29895" r="-6615" b="-3931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14319" y="4581087"/>
            <a:ext cx="206631" cy="344386"/>
            <a:chOff x="0" y="0"/>
            <a:chExt cx="275509" cy="4591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280302" y="1025361"/>
            <a:ext cx="5705655" cy="4246298"/>
          </a:xfrm>
          <a:custGeom>
            <a:avLst/>
            <a:gdLst/>
            <a:ahLst/>
            <a:cxnLst/>
            <a:rect l="l" t="t" r="r" b="b"/>
            <a:pathLst>
              <a:path w="5404553" h="7730301">
                <a:moveTo>
                  <a:pt x="0" y="0"/>
                </a:moveTo>
                <a:lnTo>
                  <a:pt x="5404553" y="0"/>
                </a:lnTo>
                <a:lnTo>
                  <a:pt x="5404553" y="7730301"/>
                </a:lnTo>
                <a:lnTo>
                  <a:pt x="0" y="7730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002" t="-12021" r="-19094" b="-114657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6" name="TextBox 16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4527" y="1425554"/>
            <a:ext cx="7842327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Regresi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Proses Gaussian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1661" y="2731302"/>
            <a:ext cx="3557697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Probabilistik</a:t>
            </a:r>
            <a:endParaRPr lang="en-US" sz="43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75696" y="2730858"/>
            <a:ext cx="6499678" cy="73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Estimasi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ketidakpastian</a:t>
            </a:r>
            <a:endParaRPr lang="en-US" sz="43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1661" y="3939394"/>
            <a:ext cx="3002910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Fleksibel</a:t>
            </a:r>
            <a:endParaRPr lang="en-US" sz="43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49484" y="3880612"/>
            <a:ext cx="6499678" cy="1545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4300" dirty="0">
                <a:solidFill>
                  <a:srgbClr val="243B90"/>
                </a:solidFill>
                <a:latin typeface="Arial Bold"/>
              </a:rPr>
              <a:t>Data </a:t>
            </a:r>
            <a:r>
              <a:rPr lang="en-US" sz="4300" i="1" dirty="0">
                <a:solidFill>
                  <a:srgbClr val="243B90"/>
                </a:solidFill>
                <a:latin typeface="Arial Bold"/>
              </a:rPr>
              <a:t>input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baru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tidak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merubah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model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1661" y="8400686"/>
            <a:ext cx="10468391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Arial Bold"/>
              </a:rPr>
              <a:t>Berasal</a:t>
            </a:r>
            <a:r>
              <a:rPr lang="en-US" sz="45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Arial Bold"/>
              </a:rPr>
              <a:t>dari</a:t>
            </a:r>
            <a:r>
              <a:rPr lang="en-US" sz="45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Arial Bold"/>
              </a:rPr>
              <a:t>konsep</a:t>
            </a:r>
            <a:r>
              <a:rPr lang="en-US" sz="45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Arial Bold"/>
              </a:rPr>
              <a:t>probabilistik</a:t>
            </a:r>
            <a:endParaRPr lang="en-US" sz="45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EE9AA71C-99E2-CE48-DAA7-A6EC94EBBFB5}"/>
              </a:ext>
            </a:extLst>
          </p:cNvPr>
          <p:cNvSpPr/>
          <p:nvPr/>
        </p:nvSpPr>
        <p:spPr>
          <a:xfrm>
            <a:off x="12391445" y="5140161"/>
            <a:ext cx="5705655" cy="4246298"/>
          </a:xfrm>
          <a:custGeom>
            <a:avLst/>
            <a:gdLst/>
            <a:ahLst/>
            <a:cxnLst/>
            <a:rect l="l" t="t" r="r" b="b"/>
            <a:pathLst>
              <a:path w="5404553" h="7730301">
                <a:moveTo>
                  <a:pt x="0" y="0"/>
                </a:moveTo>
                <a:lnTo>
                  <a:pt x="5404553" y="0"/>
                </a:lnTo>
                <a:lnTo>
                  <a:pt x="5404553" y="7730301"/>
                </a:lnTo>
                <a:lnTo>
                  <a:pt x="0" y="7730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2444" t="-111129" r="-18652" b="-15549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7" name="Freeform 15">
            <a:extLst>
              <a:ext uri="{FF2B5EF4-FFF2-40B4-BE49-F238E27FC236}">
                <a16:creationId xmlns:a16="http://schemas.microsoft.com/office/drawing/2014/main" id="{BF4645CA-CBEA-F481-066C-1A8BE62808C3}"/>
              </a:ext>
            </a:extLst>
          </p:cNvPr>
          <p:cNvSpPr/>
          <p:nvPr/>
        </p:nvSpPr>
        <p:spPr>
          <a:xfrm>
            <a:off x="4795081" y="5642858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A3069858-6B40-8A39-EE95-DC07AC6EBDFB}"/>
              </a:ext>
            </a:extLst>
          </p:cNvPr>
          <p:cNvSpPr txBox="1"/>
          <p:nvPr/>
        </p:nvSpPr>
        <p:spPr>
          <a:xfrm>
            <a:off x="614391" y="5635303"/>
            <a:ext cx="4231144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300" dirty="0">
                <a:solidFill>
                  <a:srgbClr val="243B90"/>
                </a:solidFill>
                <a:latin typeface="Arial Bold"/>
              </a:rPr>
              <a:t>Non-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parametrik</a:t>
            </a:r>
            <a:endParaRPr lang="en-US" sz="43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5E52E520-11F3-9706-F73C-32A11F015663}"/>
              </a:ext>
            </a:extLst>
          </p:cNvPr>
          <p:cNvSpPr txBox="1"/>
          <p:nvPr/>
        </p:nvSpPr>
        <p:spPr>
          <a:xfrm>
            <a:off x="5949484" y="5662347"/>
            <a:ext cx="5710504" cy="235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30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Fleksibel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dalam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memodelkan</a:t>
            </a:r>
            <a:r>
              <a:rPr lang="en-US" sz="4300" dirty="0">
                <a:solidFill>
                  <a:srgbClr val="243B90"/>
                </a:solidFill>
                <a:latin typeface="Arial Bold"/>
              </a:rPr>
              <a:t> data yang </a:t>
            </a:r>
            <a:r>
              <a:rPr lang="en-US" sz="4300" dirty="0" err="1">
                <a:solidFill>
                  <a:srgbClr val="243B90"/>
                </a:solidFill>
                <a:latin typeface="Arial Bold"/>
              </a:rPr>
              <a:t>kompleks</a:t>
            </a:r>
            <a:endParaRPr lang="en-US" sz="43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13AA92D4-A6D1-C3D0-7A17-5272B48A0C3B}"/>
              </a:ext>
            </a:extLst>
          </p:cNvPr>
          <p:cNvSpPr/>
          <p:nvPr/>
        </p:nvSpPr>
        <p:spPr>
          <a:xfrm>
            <a:off x="4789194" y="3964852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F5018E73-9394-3DF8-AAC6-2E1D07FC84FE}"/>
              </a:ext>
            </a:extLst>
          </p:cNvPr>
          <p:cNvSpPr/>
          <p:nvPr/>
        </p:nvSpPr>
        <p:spPr>
          <a:xfrm>
            <a:off x="4800600" y="2729846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3">
            <a:extLst>
              <a:ext uri="{FF2B5EF4-FFF2-40B4-BE49-F238E27FC236}">
                <a16:creationId xmlns:a16="http://schemas.microsoft.com/office/drawing/2014/main" id="{F1D47778-E4E0-1147-C9A3-A86F53A53919}"/>
              </a:ext>
            </a:extLst>
          </p:cNvPr>
          <p:cNvSpPr/>
          <p:nvPr/>
        </p:nvSpPr>
        <p:spPr>
          <a:xfrm>
            <a:off x="1701127" y="3057098"/>
            <a:ext cx="5023933" cy="4161307"/>
          </a:xfrm>
          <a:custGeom>
            <a:avLst/>
            <a:gdLst/>
            <a:ahLst/>
            <a:cxnLst/>
            <a:rect l="l" t="t" r="r" b="b"/>
            <a:pathLst>
              <a:path w="19285966" h="5085362">
                <a:moveTo>
                  <a:pt x="0" y="0"/>
                </a:moveTo>
                <a:lnTo>
                  <a:pt x="19285966" y="0"/>
                </a:lnTo>
                <a:lnTo>
                  <a:pt x="19285966" y="5085362"/>
                </a:lnTo>
                <a:lnTo>
                  <a:pt x="0" y="5085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946" t="-47765" r="-51999" b="-65455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286432" y="7099745"/>
            <a:ext cx="7545411" cy="1510356"/>
          </a:xfrm>
          <a:custGeom>
            <a:avLst/>
            <a:gdLst/>
            <a:ahLst/>
            <a:cxnLst/>
            <a:rect l="l" t="t" r="r" b="b"/>
            <a:pathLst>
              <a:path w="8705025" h="2010159">
                <a:moveTo>
                  <a:pt x="0" y="0"/>
                </a:moveTo>
                <a:lnTo>
                  <a:pt x="8705024" y="0"/>
                </a:lnTo>
                <a:lnTo>
                  <a:pt x="8705024" y="2010159"/>
                </a:lnTo>
                <a:lnTo>
                  <a:pt x="0" y="201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060" t="-257986" b="-1954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4215" y="1792012"/>
            <a:ext cx="7842327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Distribusi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Normal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C66C41B-C8C0-BFAC-80DE-DAE137393293}"/>
              </a:ext>
            </a:extLst>
          </p:cNvPr>
          <p:cNvSpPr txBox="1"/>
          <p:nvPr/>
        </p:nvSpPr>
        <p:spPr>
          <a:xfrm>
            <a:off x="8973871" y="1817259"/>
            <a:ext cx="8781168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Distribusi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Normal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Multivariat</a:t>
            </a:r>
            <a:endParaRPr lang="en-US" sz="49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93A94F6C-16D1-888D-C960-5322211F1D81}"/>
              </a:ext>
            </a:extLst>
          </p:cNvPr>
          <p:cNvSpPr/>
          <p:nvPr/>
        </p:nvSpPr>
        <p:spPr>
          <a:xfrm>
            <a:off x="8135147" y="2915804"/>
            <a:ext cx="10076653" cy="4080872"/>
          </a:xfrm>
          <a:custGeom>
            <a:avLst/>
            <a:gdLst/>
            <a:ahLst/>
            <a:cxnLst/>
            <a:rect l="l" t="t" r="r" b="b"/>
            <a:pathLst>
              <a:path w="18288000" h="6437696">
                <a:moveTo>
                  <a:pt x="0" y="0"/>
                </a:moveTo>
                <a:lnTo>
                  <a:pt x="18288000" y="0"/>
                </a:lnTo>
                <a:lnTo>
                  <a:pt x="18288000" y="6437696"/>
                </a:lnTo>
                <a:lnTo>
                  <a:pt x="0" y="6437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90" t="-100270" r="-70370" b="-42066"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F1B6D7EC-063D-2567-BD1B-EA688A6696C9}"/>
              </a:ext>
            </a:extLst>
          </p:cNvPr>
          <p:cNvSpPr/>
          <p:nvPr/>
        </p:nvSpPr>
        <p:spPr>
          <a:xfrm>
            <a:off x="7926512" y="7099745"/>
            <a:ext cx="10493922" cy="1510355"/>
          </a:xfrm>
          <a:custGeom>
            <a:avLst/>
            <a:gdLst/>
            <a:ahLst/>
            <a:cxnLst/>
            <a:rect l="l" t="t" r="r" b="b"/>
            <a:pathLst>
              <a:path w="18288000" h="6437696">
                <a:moveTo>
                  <a:pt x="0" y="0"/>
                </a:moveTo>
                <a:lnTo>
                  <a:pt x="18288000" y="0"/>
                </a:lnTo>
                <a:lnTo>
                  <a:pt x="18288000" y="6437696"/>
                </a:lnTo>
                <a:lnTo>
                  <a:pt x="0" y="6437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92" t="-173203" r="-91196" b="-485350"/>
            </a:stretch>
          </a:blipFill>
        </p:spPr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78552" y="1474318"/>
            <a:ext cx="17930896" cy="7794965"/>
          </a:xfrm>
          <a:custGeom>
            <a:avLst/>
            <a:gdLst/>
            <a:ahLst/>
            <a:cxnLst/>
            <a:rect l="l" t="t" r="r" b="b"/>
            <a:pathLst>
              <a:path w="17930896" h="7794965">
                <a:moveTo>
                  <a:pt x="0" y="0"/>
                </a:moveTo>
                <a:lnTo>
                  <a:pt x="17930896" y="0"/>
                </a:lnTo>
                <a:lnTo>
                  <a:pt x="17930896" y="7794965"/>
                </a:lnTo>
                <a:lnTo>
                  <a:pt x="0" y="77949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103" b="-822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6465" y="3780037"/>
            <a:ext cx="7506665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Arial"/>
              </a:rPr>
              <a:t>Weight Space 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5960" y="3780037"/>
            <a:ext cx="7506665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i="1" dirty="0">
                <a:solidFill>
                  <a:srgbClr val="000000"/>
                </a:solidFill>
                <a:latin typeface="Arial"/>
              </a:rPr>
              <a:t>Function Space 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6466" y="4754258"/>
            <a:ext cx="7506665" cy="64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i="1" dirty="0">
                <a:solidFill>
                  <a:srgbClr val="000000"/>
                </a:solidFill>
                <a:latin typeface="Arial"/>
              </a:rPr>
              <a:t>Input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berupa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kumpulan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titik</a:t>
            </a:r>
            <a:endParaRPr lang="en-US" sz="3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01200" y="4754258"/>
            <a:ext cx="7506665" cy="64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000000"/>
                </a:solidFill>
                <a:latin typeface="Arial"/>
              </a:rPr>
              <a:t>Input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berupa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kumpulan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fungsi</a:t>
            </a:r>
            <a:endParaRPr lang="en-US" sz="3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8064DBB-A54B-E52E-47B3-ED31CFD538AB}"/>
              </a:ext>
            </a:extLst>
          </p:cNvPr>
          <p:cNvSpPr txBox="1"/>
          <p:nvPr/>
        </p:nvSpPr>
        <p:spPr>
          <a:xfrm>
            <a:off x="3200400" y="1367776"/>
            <a:ext cx="11887200" cy="171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Dua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Bentuk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Pemodelan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Dalam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</a:p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Regresi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Proses Gaussian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5C4C0FA1-0EDE-F818-0035-57AC13453C35}"/>
              </a:ext>
            </a:extLst>
          </p:cNvPr>
          <p:cNvSpPr txBox="1"/>
          <p:nvPr/>
        </p:nvSpPr>
        <p:spPr>
          <a:xfrm>
            <a:off x="9601200" y="5760256"/>
            <a:ext cx="7506665" cy="136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ID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Function Space View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intuitif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A237BBC9-9DA0-E853-13DE-D41ED5B63560}"/>
              </a:ext>
            </a:extLst>
          </p:cNvPr>
          <p:cNvSpPr txBox="1"/>
          <p:nvPr/>
        </p:nvSpPr>
        <p:spPr>
          <a:xfrm>
            <a:off x="332798" y="5760916"/>
            <a:ext cx="8354003" cy="122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ID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Weight Space View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berfokus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pada parameter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bobot</a:t>
            </a:r>
            <a:endParaRPr lang="en-US" sz="3600" b="1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AD104EF2-497F-20DC-9CD1-5F3A90041BED}"/>
              </a:ext>
            </a:extLst>
          </p:cNvPr>
          <p:cNvSpPr txBox="1"/>
          <p:nvPr/>
        </p:nvSpPr>
        <p:spPr>
          <a:xfrm>
            <a:off x="2286000" y="7789403"/>
            <a:ext cx="13716000" cy="122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dasarnya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proses Gaussian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memandang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probabilistik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fungsi-fungsi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3600" dirty="0" err="1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ID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5CD4B-081D-6F74-EA36-667D9078646A}"/>
              </a:ext>
            </a:extLst>
          </p:cNvPr>
          <p:cNvSpPr/>
          <p:nvPr/>
        </p:nvSpPr>
        <p:spPr>
          <a:xfrm>
            <a:off x="2344763" y="7734300"/>
            <a:ext cx="13598474" cy="1411957"/>
          </a:xfrm>
          <a:prstGeom prst="rect">
            <a:avLst/>
          </a:prstGeom>
          <a:noFill/>
          <a:ln w="76200">
            <a:solidFill>
              <a:srgbClr val="243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2554833" y="3909291"/>
            <a:ext cx="1056785" cy="1023251"/>
          </a:xfrm>
          <a:custGeom>
            <a:avLst/>
            <a:gdLst/>
            <a:ahLst/>
            <a:cxnLst/>
            <a:rect l="l" t="t" r="r" b="b"/>
            <a:pathLst>
              <a:path w="1056785" h="1023251">
                <a:moveTo>
                  <a:pt x="0" y="0"/>
                </a:moveTo>
                <a:lnTo>
                  <a:pt x="1056785" y="0"/>
                </a:lnTo>
                <a:lnTo>
                  <a:pt x="1056785" y="1023251"/>
                </a:lnTo>
                <a:lnTo>
                  <a:pt x="0" y="1023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3860" t="-444737" r="-492497" b="-63767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54833" y="5622152"/>
            <a:ext cx="1056785" cy="1023251"/>
          </a:xfrm>
          <a:custGeom>
            <a:avLst/>
            <a:gdLst/>
            <a:ahLst/>
            <a:cxnLst/>
            <a:rect l="l" t="t" r="r" b="b"/>
            <a:pathLst>
              <a:path w="1056785" h="1023251">
                <a:moveTo>
                  <a:pt x="0" y="0"/>
                </a:moveTo>
                <a:lnTo>
                  <a:pt x="1056785" y="0"/>
                </a:lnTo>
                <a:lnTo>
                  <a:pt x="1056785" y="1023250"/>
                </a:lnTo>
                <a:lnTo>
                  <a:pt x="0" y="1023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3860" t="-444737" r="-492497" b="-637675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407953" y="7877937"/>
            <a:ext cx="7350544" cy="1380363"/>
            <a:chOff x="0" y="0"/>
            <a:chExt cx="1935946" cy="3635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5946" cy="363552"/>
            </a:xfrm>
            <a:custGeom>
              <a:avLst/>
              <a:gdLst/>
              <a:ahLst/>
              <a:cxnLst/>
              <a:rect l="l" t="t" r="r" b="b"/>
              <a:pathLst>
                <a:path w="1935946" h="363552">
                  <a:moveTo>
                    <a:pt x="0" y="0"/>
                  </a:moveTo>
                  <a:lnTo>
                    <a:pt x="1935946" y="0"/>
                  </a:lnTo>
                  <a:lnTo>
                    <a:pt x="1935946" y="363552"/>
                  </a:lnTo>
                  <a:lnTo>
                    <a:pt x="0" y="363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43B9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935946" cy="392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29893" y="2425337"/>
            <a:ext cx="7506665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Setiap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variabel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acak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dimodelkan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sebagai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distribusi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Gaussian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70753" y="4789667"/>
            <a:ext cx="7506665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Jumlah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variabel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acak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tak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terbatas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570753" y="6502527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MVN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berdimensi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tak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terbatas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329893" y="7870889"/>
            <a:ext cx="7506665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Apakah variabel acak saling berkorelasi satu sama lain?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400" y="1352513"/>
            <a:ext cx="9619363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Distribusi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Normal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Multivariat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</a:p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Dimensi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tak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hingga</a:t>
            </a:r>
            <a:endParaRPr lang="en-US" sz="49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866A111D-2422-B12C-2990-049858BB7A16}"/>
              </a:ext>
            </a:extLst>
          </p:cNvPr>
          <p:cNvSpPr/>
          <p:nvPr/>
        </p:nvSpPr>
        <p:spPr>
          <a:xfrm>
            <a:off x="1581445" y="3628199"/>
            <a:ext cx="6361783" cy="5333284"/>
          </a:xfrm>
          <a:custGeom>
            <a:avLst/>
            <a:gdLst/>
            <a:ahLst/>
            <a:cxnLst/>
            <a:rect l="l" t="t" r="r" b="b"/>
            <a:pathLst>
              <a:path w="16099796" h="5333284">
                <a:moveTo>
                  <a:pt x="0" y="0"/>
                </a:moveTo>
                <a:lnTo>
                  <a:pt x="16099797" y="0"/>
                </a:lnTo>
                <a:lnTo>
                  <a:pt x="16099797" y="5333284"/>
                </a:lnTo>
                <a:lnTo>
                  <a:pt x="0" y="53332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352" t="-43268" r="-175941" b="-54770"/>
            </a:stretch>
          </a:blipFill>
        </p:spPr>
        <p:txBody>
          <a:bodyPr/>
          <a:lstStyle/>
          <a:p>
            <a:endParaRPr lang="en-ID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9A0BC9-FAB8-C19A-3CC8-BC04ABED5766}"/>
              </a:ext>
            </a:extLst>
          </p:cNvPr>
          <p:cNvCxnSpPr>
            <a:cxnSpLocks/>
          </p:cNvCxnSpPr>
          <p:nvPr/>
        </p:nvCxnSpPr>
        <p:spPr>
          <a:xfrm flipV="1">
            <a:off x="8075340" y="3345733"/>
            <a:ext cx="1332613" cy="147274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480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43616" y="1893172"/>
            <a:ext cx="1775960" cy="1775960"/>
            <a:chOff x="0" y="0"/>
            <a:chExt cx="2367947" cy="236794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367947" cy="236794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43010" y="547469"/>
              <a:ext cx="1481927" cy="1150346"/>
            </a:xfrm>
            <a:custGeom>
              <a:avLst/>
              <a:gdLst/>
              <a:ahLst/>
              <a:cxnLst/>
              <a:rect l="l" t="t" r="r" b="b"/>
              <a:pathLst>
                <a:path w="1481927" h="1150346">
                  <a:moveTo>
                    <a:pt x="0" y="0"/>
                  </a:moveTo>
                  <a:lnTo>
                    <a:pt x="1481927" y="0"/>
                  </a:lnTo>
                  <a:lnTo>
                    <a:pt x="1481927" y="1150346"/>
                  </a:lnTo>
                  <a:lnTo>
                    <a:pt x="0" y="115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3615" y="4176101"/>
            <a:ext cx="1775960" cy="1775960"/>
            <a:chOff x="0" y="0"/>
            <a:chExt cx="2367947" cy="236794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367947" cy="236794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683594" y="489539"/>
              <a:ext cx="1286833" cy="1286833"/>
            </a:xfrm>
            <a:custGeom>
              <a:avLst/>
              <a:gdLst/>
              <a:ahLst/>
              <a:cxnLst/>
              <a:rect l="l" t="t" r="r" b="b"/>
              <a:pathLst>
                <a:path w="1286833" h="1286833">
                  <a:moveTo>
                    <a:pt x="0" y="0"/>
                  </a:moveTo>
                  <a:lnTo>
                    <a:pt x="1286833" y="0"/>
                  </a:lnTo>
                  <a:lnTo>
                    <a:pt x="1286833" y="1286833"/>
                  </a:lnTo>
                  <a:lnTo>
                    <a:pt x="0" y="1286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258233" y="1967722"/>
            <a:ext cx="1775960" cy="1775960"/>
            <a:chOff x="0" y="0"/>
            <a:chExt cx="2367947" cy="236794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367947" cy="236794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528535" y="489539"/>
              <a:ext cx="1310877" cy="1315661"/>
            </a:xfrm>
            <a:custGeom>
              <a:avLst/>
              <a:gdLst/>
              <a:ahLst/>
              <a:cxnLst/>
              <a:rect l="l" t="t" r="r" b="b"/>
              <a:pathLst>
                <a:path w="1310877" h="1315661">
                  <a:moveTo>
                    <a:pt x="0" y="0"/>
                  </a:moveTo>
                  <a:lnTo>
                    <a:pt x="1310877" y="0"/>
                  </a:lnTo>
                  <a:lnTo>
                    <a:pt x="1310877" y="1315661"/>
                  </a:lnTo>
                  <a:lnTo>
                    <a:pt x="0" y="1315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054296" y="6424849"/>
            <a:ext cx="1775960" cy="1775960"/>
            <a:chOff x="0" y="0"/>
            <a:chExt cx="2367947" cy="236794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367947" cy="236794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385288" y="378615"/>
              <a:ext cx="1597370" cy="1597370"/>
            </a:xfrm>
            <a:custGeom>
              <a:avLst/>
              <a:gdLst/>
              <a:ahLst/>
              <a:cxnLst/>
              <a:rect l="l" t="t" r="r" b="b"/>
              <a:pathLst>
                <a:path w="1597370" h="1597370">
                  <a:moveTo>
                    <a:pt x="0" y="0"/>
                  </a:moveTo>
                  <a:lnTo>
                    <a:pt x="1597370" y="0"/>
                  </a:lnTo>
                  <a:lnTo>
                    <a:pt x="1597370" y="1597370"/>
                  </a:lnTo>
                  <a:lnTo>
                    <a:pt x="0" y="1597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9258233" y="4232244"/>
            <a:ext cx="1775960" cy="1775960"/>
            <a:chOff x="0" y="0"/>
            <a:chExt cx="2367947" cy="236794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367947" cy="236794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8024" tIns="68024" rIns="68024" bIns="6802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576125" y="364570"/>
              <a:ext cx="1215697" cy="1638807"/>
            </a:xfrm>
            <a:custGeom>
              <a:avLst/>
              <a:gdLst/>
              <a:ahLst/>
              <a:cxnLst/>
              <a:rect l="l" t="t" r="r" b="b"/>
              <a:pathLst>
                <a:path w="1215697" h="1638807">
                  <a:moveTo>
                    <a:pt x="0" y="0"/>
                  </a:moveTo>
                  <a:lnTo>
                    <a:pt x="1215697" y="0"/>
                  </a:lnTo>
                  <a:lnTo>
                    <a:pt x="1215697" y="1638807"/>
                  </a:lnTo>
                  <a:lnTo>
                    <a:pt x="0" y="1638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28836" y="2350765"/>
            <a:ext cx="3950023" cy="6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 dirty="0">
                <a:solidFill>
                  <a:srgbClr val="000000"/>
                </a:solidFill>
                <a:latin typeface="Arial"/>
              </a:rPr>
              <a:t>1. </a:t>
            </a:r>
            <a:r>
              <a:rPr lang="en-US" sz="4099" b="1" dirty="0" err="1">
                <a:solidFill>
                  <a:srgbClr val="000000"/>
                </a:solidFill>
                <a:latin typeface="Arial"/>
              </a:rPr>
              <a:t>Pendahuluan</a:t>
            </a:r>
            <a:endParaRPr lang="en-US" sz="4099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199825" y="6973885"/>
            <a:ext cx="6347798" cy="6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 dirty="0">
                <a:solidFill>
                  <a:srgbClr val="000000"/>
                </a:solidFill>
                <a:latin typeface="Arial"/>
              </a:rPr>
              <a:t>3. Hasil dan </a:t>
            </a:r>
            <a:r>
              <a:rPr lang="en-US" sz="4099" b="1" dirty="0" err="1">
                <a:solidFill>
                  <a:srgbClr val="000000"/>
                </a:solidFill>
                <a:latin typeface="Arial"/>
              </a:rPr>
              <a:t>Pembahasan</a:t>
            </a:r>
            <a:endParaRPr lang="en-US" sz="4099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432236" y="2447214"/>
            <a:ext cx="6647676" cy="66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 dirty="0">
                <a:solidFill>
                  <a:srgbClr val="000000"/>
                </a:solidFill>
                <a:latin typeface="Arial"/>
              </a:rPr>
              <a:t>4. Kesimpulan dan Saran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91873" y="4678113"/>
            <a:ext cx="5586015" cy="6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 dirty="0">
                <a:solidFill>
                  <a:srgbClr val="000000"/>
                </a:solidFill>
                <a:latin typeface="Arial"/>
              </a:rPr>
              <a:t>5. Daftar Pustaka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9664" y="182764"/>
            <a:ext cx="3470898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 Italics"/>
              </a:rPr>
              <a:t>OUTLINE</a:t>
            </a:r>
          </a:p>
        </p:txBody>
      </p:sp>
      <p:sp>
        <p:nvSpPr>
          <p:cNvPr id="46" name="TextBox 37">
            <a:extLst>
              <a:ext uri="{FF2B5EF4-FFF2-40B4-BE49-F238E27FC236}">
                <a16:creationId xmlns:a16="http://schemas.microsoft.com/office/drawing/2014/main" id="{7A475EFB-8940-D5E4-8A90-56DC09BE2533}"/>
              </a:ext>
            </a:extLst>
          </p:cNvPr>
          <p:cNvSpPr txBox="1"/>
          <p:nvPr/>
        </p:nvSpPr>
        <p:spPr>
          <a:xfrm>
            <a:off x="3172001" y="4678994"/>
            <a:ext cx="6347798" cy="66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 dirty="0">
                <a:solidFill>
                  <a:srgbClr val="000000"/>
                </a:solidFill>
                <a:latin typeface="Arial"/>
              </a:rPr>
              <a:t>2. </a:t>
            </a:r>
            <a:r>
              <a:rPr lang="en-US" sz="4099" b="1" dirty="0" err="1">
                <a:solidFill>
                  <a:srgbClr val="000000"/>
                </a:solidFill>
                <a:latin typeface="Arial"/>
              </a:rPr>
              <a:t>Metode</a:t>
            </a:r>
            <a:r>
              <a:rPr lang="en-US" sz="4099" b="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099" b="1" dirty="0" err="1">
                <a:solidFill>
                  <a:srgbClr val="000000"/>
                </a:solidFill>
                <a:latin typeface="Arial"/>
              </a:rPr>
              <a:t>Penelitian</a:t>
            </a:r>
            <a:endParaRPr lang="en-US" sz="4099" b="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21219" y="2372419"/>
            <a:ext cx="16127110" cy="5870530"/>
          </a:xfrm>
          <a:custGeom>
            <a:avLst/>
            <a:gdLst/>
            <a:ahLst/>
            <a:cxnLst/>
            <a:rect l="l" t="t" r="r" b="b"/>
            <a:pathLst>
              <a:path w="16127110" h="5870530">
                <a:moveTo>
                  <a:pt x="0" y="0"/>
                </a:moveTo>
                <a:lnTo>
                  <a:pt x="16127110" y="0"/>
                </a:lnTo>
                <a:lnTo>
                  <a:pt x="16127110" y="5870530"/>
                </a:lnTo>
                <a:lnTo>
                  <a:pt x="0" y="5870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304" t="-40996" r="-9182" b="-4200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174" y="8195324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Vektor acak bebas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54929" y="7876237"/>
            <a:ext cx="7506665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43B90"/>
                </a:solidFill>
                <a:latin typeface="Arial Bold"/>
              </a:rPr>
              <a:t>Elemen-elemen diluar </a:t>
            </a: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43B90"/>
                </a:solidFill>
                <a:latin typeface="Arial Bold"/>
              </a:rPr>
              <a:t>diagonal adalah nol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825" y="1325517"/>
            <a:ext cx="9619363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43B90"/>
                </a:solidFill>
                <a:latin typeface="Arial Bold"/>
              </a:rPr>
              <a:t>Vektor Acak Bebas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258217" y="2457228"/>
            <a:ext cx="16099796" cy="5333284"/>
          </a:xfrm>
          <a:custGeom>
            <a:avLst/>
            <a:gdLst/>
            <a:ahLst/>
            <a:cxnLst/>
            <a:rect l="l" t="t" r="r" b="b"/>
            <a:pathLst>
              <a:path w="16099796" h="5333284">
                <a:moveTo>
                  <a:pt x="0" y="0"/>
                </a:moveTo>
                <a:lnTo>
                  <a:pt x="16099797" y="0"/>
                </a:lnTo>
                <a:lnTo>
                  <a:pt x="16099797" y="5333284"/>
                </a:lnTo>
                <a:lnTo>
                  <a:pt x="0" y="5333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647" t="-43268" r="-9037" b="-54770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990537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Vektor acak berkorelasi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54929" y="7876237"/>
            <a:ext cx="7506665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43B90"/>
                </a:solidFill>
                <a:latin typeface="Arial Bold"/>
              </a:rPr>
              <a:t>Elemen-elemen diluar </a:t>
            </a:r>
          </a:p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43B90"/>
                </a:solidFill>
                <a:latin typeface="Arial Bold"/>
              </a:rPr>
              <a:t>diagonal tidak nol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825" y="1325517"/>
            <a:ext cx="9619363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43B90"/>
                </a:solidFill>
                <a:latin typeface="Arial Bold"/>
              </a:rPr>
              <a:t>Vektor Acak Berkorelasi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971333" y="3071360"/>
            <a:ext cx="6868130" cy="5496725"/>
          </a:xfrm>
          <a:custGeom>
            <a:avLst/>
            <a:gdLst/>
            <a:ahLst/>
            <a:cxnLst/>
            <a:rect l="l" t="t" r="r" b="b"/>
            <a:pathLst>
              <a:path w="6868130" h="5496725">
                <a:moveTo>
                  <a:pt x="0" y="0"/>
                </a:moveTo>
                <a:lnTo>
                  <a:pt x="6868130" y="0"/>
                </a:lnTo>
                <a:lnTo>
                  <a:pt x="6868130" y="5496726"/>
                </a:lnTo>
                <a:lnTo>
                  <a:pt x="0" y="5496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271" t="-41465" r="-143803" b="-3702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8069" y="4306047"/>
            <a:ext cx="7342006" cy="2219082"/>
          </a:xfrm>
          <a:custGeom>
            <a:avLst/>
            <a:gdLst/>
            <a:ahLst/>
            <a:cxnLst/>
            <a:rect l="l" t="t" r="r" b="b"/>
            <a:pathLst>
              <a:path w="7342006" h="2219082">
                <a:moveTo>
                  <a:pt x="0" y="0"/>
                </a:moveTo>
                <a:lnTo>
                  <a:pt x="7342006" y="0"/>
                </a:lnTo>
                <a:lnTo>
                  <a:pt x="7342006" y="2219082"/>
                </a:lnTo>
                <a:lnTo>
                  <a:pt x="0" y="22190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961" t="-189908" r="-30715" b="-15221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591" y="8606186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Vektor acak berkorelasi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95740" y="6382254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Distribusi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atas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fungsi</a:t>
            </a:r>
            <a:endParaRPr lang="en-US" sz="36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977" y="1236210"/>
            <a:ext cx="8115300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Vektor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Acak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Berkorelasi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(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berdimensi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tak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hingga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472482" y="2396043"/>
            <a:ext cx="6894502" cy="5121210"/>
          </a:xfrm>
          <a:custGeom>
            <a:avLst/>
            <a:gdLst/>
            <a:ahLst/>
            <a:cxnLst/>
            <a:rect l="l" t="t" r="r" b="b"/>
            <a:pathLst>
              <a:path w="6894502" h="5121210">
                <a:moveTo>
                  <a:pt x="0" y="0"/>
                </a:moveTo>
                <a:lnTo>
                  <a:pt x="6894501" y="0"/>
                </a:lnTo>
                <a:lnTo>
                  <a:pt x="6894501" y="5121210"/>
                </a:lnTo>
                <a:lnTo>
                  <a:pt x="0" y="5121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71" t="-41422" r="-160089" b="-6540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82531" y="5933870"/>
            <a:ext cx="9362607" cy="3324430"/>
          </a:xfrm>
          <a:custGeom>
            <a:avLst/>
            <a:gdLst/>
            <a:ahLst/>
            <a:cxnLst/>
            <a:rect l="l" t="t" r="r" b="b"/>
            <a:pathLst>
              <a:path w="9362607" h="3324430">
                <a:moveTo>
                  <a:pt x="0" y="0"/>
                </a:moveTo>
                <a:lnTo>
                  <a:pt x="9362607" y="0"/>
                </a:lnTo>
                <a:lnTo>
                  <a:pt x="9362607" y="3324430"/>
                </a:lnTo>
                <a:lnTo>
                  <a:pt x="0" y="3324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008" t="-179033" r="-4217" b="-3958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94401" y="3508529"/>
            <a:ext cx="5334659" cy="737856"/>
          </a:xfrm>
          <a:custGeom>
            <a:avLst/>
            <a:gdLst/>
            <a:ahLst/>
            <a:cxnLst/>
            <a:rect l="l" t="t" r="r" b="b"/>
            <a:pathLst>
              <a:path w="5334659" h="737856">
                <a:moveTo>
                  <a:pt x="0" y="0"/>
                </a:moveTo>
                <a:lnTo>
                  <a:pt x="5334659" y="0"/>
                </a:lnTo>
                <a:lnTo>
                  <a:pt x="5334659" y="737855"/>
                </a:lnTo>
                <a:lnTo>
                  <a:pt x="0" y="737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6566" t="-485523" r="-106595" b="-85003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01790" y="4578812"/>
            <a:ext cx="3320686" cy="836580"/>
          </a:xfrm>
          <a:custGeom>
            <a:avLst/>
            <a:gdLst/>
            <a:ahLst/>
            <a:cxnLst/>
            <a:rect l="l" t="t" r="r" b="b"/>
            <a:pathLst>
              <a:path w="3320686" h="836580">
                <a:moveTo>
                  <a:pt x="0" y="0"/>
                </a:moveTo>
                <a:lnTo>
                  <a:pt x="3320686" y="0"/>
                </a:lnTo>
                <a:lnTo>
                  <a:pt x="3320686" y="836579"/>
                </a:lnTo>
                <a:lnTo>
                  <a:pt x="0" y="836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6647" t="-522634" r="-230705" b="-64351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2798" y="7374378"/>
            <a:ext cx="7506665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 Bold"/>
              </a:rPr>
              <a:t>Vektor acak yang dikernelkan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68432" y="1907468"/>
            <a:ext cx="8251643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43B90"/>
                </a:solidFill>
                <a:latin typeface="Arial Bold"/>
              </a:rPr>
              <a:t>Fungsi kernel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memodelkan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korelasi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antara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vektor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acak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tak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terbatas</a:t>
            </a:r>
            <a:endParaRPr lang="en-US" sz="36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" y="8406571"/>
            <a:ext cx="8682529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Dengan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kernel,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kita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dapat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membangun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korelasi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antara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titik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mana pun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349169"/>
            <a:ext cx="4383525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Fungsi Kernel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913340" y="4333609"/>
            <a:ext cx="6580766" cy="1326986"/>
            <a:chOff x="0" y="0"/>
            <a:chExt cx="8774355" cy="17693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74355" cy="1769314"/>
            </a:xfrm>
            <a:custGeom>
              <a:avLst/>
              <a:gdLst/>
              <a:ahLst/>
              <a:cxnLst/>
              <a:rect l="l" t="t" r="r" b="b"/>
              <a:pathLst>
                <a:path w="8774355" h="1769314">
                  <a:moveTo>
                    <a:pt x="0" y="0"/>
                  </a:moveTo>
                  <a:lnTo>
                    <a:pt x="8774355" y="0"/>
                  </a:lnTo>
                  <a:lnTo>
                    <a:pt x="8774355" y="1769314"/>
                  </a:lnTo>
                  <a:lnTo>
                    <a:pt x="0" y="176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329842" y="4921810"/>
            <a:ext cx="1089519" cy="1290711"/>
          </a:xfrm>
          <a:custGeom>
            <a:avLst/>
            <a:gdLst/>
            <a:ahLst/>
            <a:cxnLst/>
            <a:rect l="l" t="t" r="r" b="b"/>
            <a:pathLst>
              <a:path w="1089519" h="1290711">
                <a:moveTo>
                  <a:pt x="0" y="0"/>
                </a:moveTo>
                <a:lnTo>
                  <a:pt x="1089518" y="0"/>
                </a:lnTo>
                <a:lnTo>
                  <a:pt x="1089518" y="1290711"/>
                </a:lnTo>
                <a:lnTo>
                  <a:pt x="0" y="1290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5241" t="-536087" r="-733962" b="-184571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0" name="TextBox 20"/>
          <p:cNvSpPr txBox="1"/>
          <p:nvPr/>
        </p:nvSpPr>
        <p:spPr>
          <a:xfrm>
            <a:off x="392604" y="3137150"/>
            <a:ext cx="9469312" cy="122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Apabila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variabel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error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mengikuti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sebaran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pada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persamaan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regresi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514" y="1402205"/>
            <a:ext cx="12933041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Prediksi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dalam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Regresi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Proses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B46C09-C523-9EA7-3FCC-1250CF6D0E3C}"/>
                  </a:ext>
                </a:extLst>
              </p:cNvPr>
              <p:cNvSpPr txBox="1"/>
              <p:nvPr/>
            </p:nvSpPr>
            <p:spPr>
              <a:xfrm>
                <a:off x="9690475" y="3081143"/>
                <a:ext cx="8368254" cy="130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ID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D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1" i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𝐊</m:t>
                                    </m:r>
                                  </m:e>
                                  <m:e>
                                    <m:r>
                                      <a:rPr lang="en-GB" sz="4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GB" sz="4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B46C09-C523-9EA7-3FCC-1250CF6D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475" y="3081143"/>
                <a:ext cx="8368254" cy="13049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7E54B7-6476-D82C-B37B-A7B8E6A5FECF}"/>
                  </a:ext>
                </a:extLst>
              </p:cNvPr>
              <p:cNvSpPr txBox="1"/>
              <p:nvPr/>
            </p:nvSpPr>
            <p:spPr>
              <a:xfrm>
                <a:off x="9708824" y="6578751"/>
                <a:ext cx="8368254" cy="1230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ID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D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D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1" i="0" smtClean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𝐊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4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GB" sz="4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e>
                                    <m:r>
                                      <a:rPr lang="en-GB" sz="4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b="1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GB" sz="4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7E54B7-6476-D82C-B37B-A7B8E6A5F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824" y="6578751"/>
                <a:ext cx="8368254" cy="1230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0">
            <a:extLst>
              <a:ext uri="{FF2B5EF4-FFF2-40B4-BE49-F238E27FC236}">
                <a16:creationId xmlns:a16="http://schemas.microsoft.com/office/drawing/2014/main" id="{27EF9491-A863-3549-69AB-C74EC51CE1C3}"/>
              </a:ext>
            </a:extLst>
          </p:cNvPr>
          <p:cNvSpPr txBox="1"/>
          <p:nvPr/>
        </p:nvSpPr>
        <p:spPr>
          <a:xfrm>
            <a:off x="943133" y="6833461"/>
            <a:ext cx="8368254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maka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sebaran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bersamanya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menjadi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51F355-4399-90F1-3F18-8BD37A8BA42A}"/>
                  </a:ext>
                </a:extLst>
              </p:cNvPr>
              <p:cNvSpPr txBox="1"/>
              <p:nvPr/>
            </p:nvSpPr>
            <p:spPr>
              <a:xfrm>
                <a:off x="2820808" y="5260349"/>
                <a:ext cx="432807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51F355-4399-90F1-3F18-8BD37A8B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08" y="5260349"/>
                <a:ext cx="432807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3">
            <a:extLst>
              <a:ext uri="{FF2B5EF4-FFF2-40B4-BE49-F238E27FC236}">
                <a16:creationId xmlns:a16="http://schemas.microsoft.com/office/drawing/2014/main" id="{1D745114-84B9-8B0F-CEB9-29EA211CB126}"/>
              </a:ext>
            </a:extLst>
          </p:cNvPr>
          <p:cNvSpPr txBox="1"/>
          <p:nvPr/>
        </p:nvSpPr>
        <p:spPr>
          <a:xfrm>
            <a:off x="392604" y="8904843"/>
            <a:ext cx="8350273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600" dirty="0"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B5A9A3-E5CF-AB15-41DB-ACA7824B2C1E}"/>
              </a:ext>
            </a:extLst>
          </p:cNvPr>
          <p:cNvSpPr/>
          <p:nvPr/>
        </p:nvSpPr>
        <p:spPr>
          <a:xfrm>
            <a:off x="3200400" y="5187743"/>
            <a:ext cx="3505200" cy="793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23" grpId="0"/>
      <p:bldP spid="24" grpId="0"/>
      <p:bldP spid="12" grpId="0"/>
      <p:bldP spid="13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71EA20E-E46E-1F6F-8684-E6DF77E9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99" y="2477552"/>
            <a:ext cx="7246217" cy="426617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3" name="Freeform 13"/>
          <p:cNvSpPr/>
          <p:nvPr/>
        </p:nvSpPr>
        <p:spPr>
          <a:xfrm>
            <a:off x="4848887" y="4743135"/>
            <a:ext cx="1239444" cy="1917087"/>
          </a:xfrm>
          <a:custGeom>
            <a:avLst/>
            <a:gdLst/>
            <a:ahLst/>
            <a:cxnLst/>
            <a:rect l="l" t="t" r="r" b="b"/>
            <a:pathLst>
              <a:path w="1089519" h="1290711">
                <a:moveTo>
                  <a:pt x="0" y="0"/>
                </a:moveTo>
                <a:lnTo>
                  <a:pt x="1089518" y="0"/>
                </a:lnTo>
                <a:lnTo>
                  <a:pt x="1089518" y="1290711"/>
                </a:lnTo>
                <a:lnTo>
                  <a:pt x="0" y="1290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5241" t="-536087" r="-733962" b="-18457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991429" y="6884139"/>
            <a:ext cx="4216832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Rataan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prediksi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99049" y="7796321"/>
            <a:ext cx="4209212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Ragam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prediksi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3894" y="2804220"/>
            <a:ext cx="9445570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Sebaran marginal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dari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y</a:t>
            </a:r>
            <a:r>
              <a:rPr lang="en-US" sz="3600" baseline="30000" dirty="0">
                <a:solidFill>
                  <a:srgbClr val="000000"/>
                </a:solidFill>
                <a:latin typeface="Arial Bold"/>
              </a:rPr>
              <a:t>*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adalah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Gaussian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953" y="1492502"/>
            <a:ext cx="12933041" cy="8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Prediksi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dalam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Regresi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Proses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C70C0F-87B3-0460-5C7A-312F2E10EDE2}"/>
                  </a:ext>
                </a:extLst>
              </p:cNvPr>
              <p:cNvSpPr txBox="1"/>
              <p:nvPr/>
            </p:nvSpPr>
            <p:spPr>
              <a:xfrm>
                <a:off x="750945" y="3935005"/>
                <a:ext cx="8368254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lang="en-ID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GB" sz="4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C70C0F-87B3-0460-5C7A-312F2E10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45" y="3935005"/>
                <a:ext cx="8368254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 13">
            <a:extLst>
              <a:ext uri="{FF2B5EF4-FFF2-40B4-BE49-F238E27FC236}">
                <a16:creationId xmlns:a16="http://schemas.microsoft.com/office/drawing/2014/main" id="{7412D700-8850-6B5A-36FB-39A81D5E3AAF}"/>
              </a:ext>
            </a:extLst>
          </p:cNvPr>
          <p:cNvSpPr/>
          <p:nvPr/>
        </p:nvSpPr>
        <p:spPr>
          <a:xfrm rot="16200000">
            <a:off x="9236265" y="6519762"/>
            <a:ext cx="1089519" cy="1290711"/>
          </a:xfrm>
          <a:custGeom>
            <a:avLst/>
            <a:gdLst/>
            <a:ahLst/>
            <a:cxnLst/>
            <a:rect l="l" t="t" r="r" b="b"/>
            <a:pathLst>
              <a:path w="1089519" h="1290711">
                <a:moveTo>
                  <a:pt x="0" y="0"/>
                </a:moveTo>
                <a:lnTo>
                  <a:pt x="1089518" y="0"/>
                </a:lnTo>
                <a:lnTo>
                  <a:pt x="1089518" y="1290711"/>
                </a:lnTo>
                <a:lnTo>
                  <a:pt x="0" y="1290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5241" t="-536087" r="-733962" b="-184571"/>
            </a:stretch>
          </a:blipFill>
        </p:spPr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58275110-493D-330F-FE8E-F55871EA99B0}"/>
              </a:ext>
            </a:extLst>
          </p:cNvPr>
          <p:cNvSpPr/>
          <p:nvPr/>
        </p:nvSpPr>
        <p:spPr>
          <a:xfrm rot="16200000">
            <a:off x="9338467" y="7559750"/>
            <a:ext cx="689610" cy="1095206"/>
          </a:xfrm>
          <a:custGeom>
            <a:avLst/>
            <a:gdLst/>
            <a:ahLst/>
            <a:cxnLst/>
            <a:rect l="l" t="t" r="r" b="b"/>
            <a:pathLst>
              <a:path w="1089519" h="1290711">
                <a:moveTo>
                  <a:pt x="0" y="0"/>
                </a:moveTo>
                <a:lnTo>
                  <a:pt x="1089518" y="0"/>
                </a:lnTo>
                <a:lnTo>
                  <a:pt x="1089518" y="1290711"/>
                </a:lnTo>
                <a:lnTo>
                  <a:pt x="0" y="1290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38988" t="-631784" r="-1192990" b="-235370"/>
            </a:stretch>
          </a:blipFill>
        </p:spPr>
        <p:txBody>
          <a:bodyPr/>
          <a:lstStyle/>
          <a:p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12968F-6503-1ECB-0B4F-DA8F08B98278}"/>
                  </a:ext>
                </a:extLst>
              </p:cNvPr>
              <p:cNvSpPr txBox="1"/>
              <p:nvPr/>
            </p:nvSpPr>
            <p:spPr>
              <a:xfrm>
                <a:off x="673901" y="6744638"/>
                <a:ext cx="8368254" cy="689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GB" sz="4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  <m:r>
                              <a:rPr lang="en-GB" sz="4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GB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4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D" sz="4000" dirty="0"/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12968F-6503-1ECB-0B4F-DA8F08B98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01" y="6744638"/>
                <a:ext cx="8368254" cy="689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3A6DF6-28C8-A981-314F-E4A75237C328}"/>
                  </a:ext>
                </a:extLst>
              </p:cNvPr>
              <p:cNvSpPr txBox="1"/>
              <p:nvPr/>
            </p:nvSpPr>
            <p:spPr>
              <a:xfrm>
                <a:off x="1487386" y="7762930"/>
                <a:ext cx="7607504" cy="689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GB" sz="4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  <m:r>
                              <a:rPr lang="en-GB" sz="4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GB" sz="4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GB" sz="4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4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ID" sz="40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3A6DF6-28C8-A981-314F-E4A75237C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86" y="7762930"/>
                <a:ext cx="7607504" cy="6892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3">
            <a:extLst>
              <a:ext uri="{FF2B5EF4-FFF2-40B4-BE49-F238E27FC236}">
                <a16:creationId xmlns:a16="http://schemas.microsoft.com/office/drawing/2014/main" id="{80A88352-8EFF-1063-3B7F-174AE3254B94}"/>
              </a:ext>
            </a:extLst>
          </p:cNvPr>
          <p:cNvSpPr txBox="1"/>
          <p:nvPr/>
        </p:nvSpPr>
        <p:spPr>
          <a:xfrm>
            <a:off x="385752" y="8855189"/>
            <a:ext cx="8350273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600" dirty="0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7" grpId="0"/>
      <p:bldP spid="29" grpId="0" animBg="1"/>
      <p:bldP spid="30" grpId="0"/>
      <p:bldP spid="31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9825824" y="952500"/>
            <a:ext cx="8183004" cy="8584396"/>
          </a:xfrm>
          <a:custGeom>
            <a:avLst/>
            <a:gdLst/>
            <a:ahLst/>
            <a:cxnLst/>
            <a:rect l="l" t="t" r="r" b="b"/>
            <a:pathLst>
              <a:path w="7461210" h="7827197">
                <a:moveTo>
                  <a:pt x="0" y="0"/>
                </a:moveTo>
                <a:lnTo>
                  <a:pt x="7461210" y="0"/>
                </a:lnTo>
                <a:lnTo>
                  <a:pt x="7461210" y="7827197"/>
                </a:lnTo>
                <a:lnTo>
                  <a:pt x="0" y="782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086" b="-9377"/>
            </a:stretch>
          </a:blipFill>
        </p:spPr>
      </p:sp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08" r="-520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1488821"/>
            <a:ext cx="6140816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Prior dan Posterior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CF6729-D708-C91F-0E36-C51BC99A55FD}"/>
              </a:ext>
            </a:extLst>
          </p:cNvPr>
          <p:cNvSpPr/>
          <p:nvPr/>
        </p:nvSpPr>
        <p:spPr>
          <a:xfrm>
            <a:off x="762000" y="4104631"/>
            <a:ext cx="2971800" cy="5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A8B24C1F-E890-7856-F8F1-E16143B1737D}"/>
              </a:ext>
            </a:extLst>
          </p:cNvPr>
          <p:cNvSpPr txBox="1"/>
          <p:nvPr/>
        </p:nvSpPr>
        <p:spPr>
          <a:xfrm>
            <a:off x="-1828800" y="3777853"/>
            <a:ext cx="6140816" cy="7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243B90"/>
                </a:solidFill>
                <a:latin typeface="Arial Bold"/>
              </a:rPr>
              <a:t>Input</a:t>
            </a:r>
            <a:endParaRPr lang="en-US" sz="3200" i="1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B0469E-A46F-FC76-4DE0-39B85318FE87}"/>
              </a:ext>
            </a:extLst>
          </p:cNvPr>
          <p:cNvSpPr/>
          <p:nvPr/>
        </p:nvSpPr>
        <p:spPr>
          <a:xfrm>
            <a:off x="762000" y="5528276"/>
            <a:ext cx="5334000" cy="5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3A4607C0-8EE0-3148-42EC-0F52324E2B63}"/>
              </a:ext>
            </a:extLst>
          </p:cNvPr>
          <p:cNvSpPr txBox="1"/>
          <p:nvPr/>
        </p:nvSpPr>
        <p:spPr>
          <a:xfrm>
            <a:off x="-177134" y="5217958"/>
            <a:ext cx="6140816" cy="7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243B90"/>
                </a:solidFill>
                <a:latin typeface="Arial Bold"/>
              </a:rPr>
              <a:t>Respon</a:t>
            </a:r>
            <a:r>
              <a:rPr lang="en-US" sz="2800" dirty="0">
                <a:solidFill>
                  <a:srgbClr val="243B90"/>
                </a:solidFill>
                <a:latin typeface="Arial Bold"/>
              </a:rPr>
              <a:t> pada </a:t>
            </a:r>
            <a:r>
              <a:rPr lang="en-US" sz="2800" i="1" dirty="0">
                <a:solidFill>
                  <a:srgbClr val="243B90"/>
                </a:solidFill>
                <a:latin typeface="Arial Bold"/>
              </a:rPr>
              <a:t>input  </a:t>
            </a:r>
            <a:r>
              <a:rPr lang="en-US" sz="2800" dirty="0" err="1">
                <a:solidFill>
                  <a:srgbClr val="243B90"/>
                </a:solidFill>
                <a:latin typeface="Arial Bold"/>
              </a:rPr>
              <a:t>ke</a:t>
            </a:r>
            <a:r>
              <a:rPr lang="en-US" sz="2800" dirty="0">
                <a:solidFill>
                  <a:srgbClr val="243B90"/>
                </a:solidFill>
                <a:latin typeface="Arial Bold"/>
              </a:rPr>
              <a:t>-</a:t>
            </a:r>
            <a:r>
              <a:rPr lang="en-US" sz="2800" i="1" dirty="0">
                <a:solidFill>
                  <a:srgbClr val="243B90"/>
                </a:solidFill>
                <a:latin typeface="Arial Bold"/>
              </a:rPr>
              <a:t>n</a:t>
            </a:r>
            <a:endParaRPr lang="en-US" sz="28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C64715-2B7A-59D4-4A65-08FBF385B163}"/>
              </a:ext>
            </a:extLst>
          </p:cNvPr>
          <p:cNvSpPr/>
          <p:nvPr/>
        </p:nvSpPr>
        <p:spPr>
          <a:xfrm>
            <a:off x="737012" y="6831416"/>
            <a:ext cx="5334000" cy="5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CE385CBD-3E24-3759-486D-ECB684B5CCB6}"/>
              </a:ext>
            </a:extLst>
          </p:cNvPr>
          <p:cNvSpPr txBox="1"/>
          <p:nvPr/>
        </p:nvSpPr>
        <p:spPr>
          <a:xfrm>
            <a:off x="-762000" y="6515100"/>
            <a:ext cx="6140816" cy="7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243B90"/>
                </a:solidFill>
                <a:latin typeface="Arial Bold"/>
              </a:rPr>
              <a:t>Matriks</a:t>
            </a:r>
            <a:r>
              <a:rPr lang="en-US" sz="28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2800" dirty="0" err="1">
                <a:solidFill>
                  <a:srgbClr val="243B90"/>
                </a:solidFill>
                <a:latin typeface="Arial Bold"/>
              </a:rPr>
              <a:t>kovarians</a:t>
            </a:r>
            <a:endParaRPr lang="en-US" sz="28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C87F52-999F-CB11-CF96-7869C2C2F9AB}"/>
              </a:ext>
            </a:extLst>
          </p:cNvPr>
          <p:cNvSpPr/>
          <p:nvPr/>
        </p:nvSpPr>
        <p:spPr>
          <a:xfrm>
            <a:off x="717962" y="8292710"/>
            <a:ext cx="5334000" cy="505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5BC370B-61D5-73B3-BFAF-50AC540A3A9E}"/>
              </a:ext>
            </a:extLst>
          </p:cNvPr>
          <p:cNvSpPr txBox="1"/>
          <p:nvPr/>
        </p:nvSpPr>
        <p:spPr>
          <a:xfrm>
            <a:off x="-1264016" y="7980593"/>
            <a:ext cx="6140816" cy="7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243B90"/>
                </a:solidFill>
                <a:latin typeface="Arial Bold"/>
              </a:rPr>
              <a:t>Vektor</a:t>
            </a:r>
            <a:r>
              <a:rPr lang="en-US" sz="2800" dirty="0">
                <a:solidFill>
                  <a:srgbClr val="243B90"/>
                </a:solidFill>
                <a:latin typeface="Arial Bold"/>
              </a:rPr>
              <a:t> mean</a:t>
            </a:r>
          </a:p>
        </p:txBody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41A147-1726-570B-5541-95A35AE27D3E}"/>
                  </a:ext>
                </a:extLst>
              </p:cNvPr>
              <p:cNvSpPr txBox="1"/>
              <p:nvPr/>
            </p:nvSpPr>
            <p:spPr>
              <a:xfrm>
                <a:off x="-125899" y="2615116"/>
                <a:ext cx="836825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sz="5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5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GB" sz="5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5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GB" sz="5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sz="5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5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𝐊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5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41A147-1726-570B-5541-95A35AE27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899" y="2615116"/>
                <a:ext cx="836825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3C3C6E-D66A-E716-8F26-3FBD03FE2D40}"/>
                  </a:ext>
                </a:extLst>
              </p:cNvPr>
              <p:cNvSpPr txBox="1"/>
              <p:nvPr/>
            </p:nvSpPr>
            <p:spPr>
              <a:xfrm>
                <a:off x="-976854" y="4674442"/>
                <a:ext cx="83682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D" sz="4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3C3C6E-D66A-E716-8F26-3FBD03FE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6854" y="4674442"/>
                <a:ext cx="836825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5880AD-150D-ADAA-A271-37F4CEC027C1}"/>
                  </a:ext>
                </a:extLst>
              </p:cNvPr>
              <p:cNvSpPr txBox="1"/>
              <p:nvPr/>
            </p:nvSpPr>
            <p:spPr>
              <a:xfrm>
                <a:off x="838200" y="6032105"/>
                <a:ext cx="836825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000" b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4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D" sz="40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5880AD-150D-ADAA-A271-37F4CEC0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2105"/>
                <a:ext cx="836825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F6A7C5-E7E6-6318-2AC0-01EBDA5D2B9B}"/>
                  </a:ext>
                </a:extLst>
              </p:cNvPr>
              <p:cNvSpPr txBox="1"/>
              <p:nvPr/>
            </p:nvSpPr>
            <p:spPr>
              <a:xfrm>
                <a:off x="-264395" y="7479887"/>
                <a:ext cx="8368254" cy="71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40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F6A7C5-E7E6-6318-2AC0-01EBDA5D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4395" y="7479887"/>
                <a:ext cx="8368254" cy="7171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49FFD7-F070-538D-8CD8-EAEC7783CA4E}"/>
                  </a:ext>
                </a:extLst>
              </p:cNvPr>
              <p:cNvSpPr txBox="1"/>
              <p:nvPr/>
            </p:nvSpPr>
            <p:spPr>
              <a:xfrm>
                <a:off x="546672" y="8822588"/>
                <a:ext cx="966428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GB" sz="4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D" sz="40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49FFD7-F070-538D-8CD8-EAEC7783C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2" y="8822588"/>
                <a:ext cx="9664287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7" grpId="0"/>
      <p:bldP spid="18" grpId="0"/>
      <p:bldP spid="19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A8794-C723-6D27-9996-DAC437D37043}"/>
                  </a:ext>
                </a:extLst>
              </p:cNvPr>
              <p:cNvSpPr txBox="1"/>
              <p:nvPr/>
            </p:nvSpPr>
            <p:spPr>
              <a:xfrm>
                <a:off x="7157464" y="2268469"/>
                <a:ext cx="10679451" cy="1882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38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8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8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8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8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8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GB" sz="3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8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3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8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3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GB" sz="3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3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D" sz="3800" i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A8794-C723-6D27-9996-DAC437D37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64" y="2268469"/>
                <a:ext cx="10679451" cy="1882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884474" y="3425440"/>
            <a:ext cx="206631" cy="344386"/>
            <a:chOff x="0" y="0"/>
            <a:chExt cx="275509" cy="459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10800000">
            <a:off x="9090491" y="3627045"/>
            <a:ext cx="1589745" cy="412962"/>
          </a:xfrm>
          <a:custGeom>
            <a:avLst/>
            <a:gdLst/>
            <a:ahLst/>
            <a:cxnLst/>
            <a:rect l="l" t="t" r="r" b="b"/>
            <a:pathLst>
              <a:path w="2802587" h="393340">
                <a:moveTo>
                  <a:pt x="0" y="0"/>
                </a:moveTo>
                <a:lnTo>
                  <a:pt x="2802587" y="0"/>
                </a:lnTo>
                <a:lnTo>
                  <a:pt x="2802587" y="393340"/>
                </a:lnTo>
                <a:lnTo>
                  <a:pt x="0" y="393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9186" t="-666933" r="-638394" b="-1283967"/>
            </a:stretch>
          </a:blipFill>
        </p:spPr>
      </p:sp>
      <p:sp>
        <p:nvSpPr>
          <p:cNvPr id="15" name="Freeform 15"/>
          <p:cNvSpPr/>
          <p:nvPr/>
        </p:nvSpPr>
        <p:spPr>
          <a:xfrm rot="10626766">
            <a:off x="16947601" y="3614389"/>
            <a:ext cx="491965" cy="418652"/>
          </a:xfrm>
          <a:custGeom>
            <a:avLst/>
            <a:gdLst/>
            <a:ahLst/>
            <a:cxnLst/>
            <a:rect l="l" t="t" r="r" b="b"/>
            <a:pathLst>
              <a:path w="2802587" h="393340">
                <a:moveTo>
                  <a:pt x="0" y="0"/>
                </a:moveTo>
                <a:lnTo>
                  <a:pt x="2802587" y="0"/>
                </a:lnTo>
                <a:lnTo>
                  <a:pt x="2802587" y="393340"/>
                </a:lnTo>
                <a:lnTo>
                  <a:pt x="0" y="393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1687" t="-659379" r="-2300338" b="-1263645"/>
            </a:stretch>
          </a:blipFill>
        </p:spPr>
      </p:sp>
      <p:sp>
        <p:nvSpPr>
          <p:cNvPr id="17" name="Freeform 17"/>
          <p:cNvSpPr/>
          <p:nvPr/>
        </p:nvSpPr>
        <p:spPr>
          <a:xfrm rot="9361288">
            <a:off x="12977832" y="3850544"/>
            <a:ext cx="2526160" cy="412019"/>
          </a:xfrm>
          <a:custGeom>
            <a:avLst/>
            <a:gdLst/>
            <a:ahLst/>
            <a:cxnLst/>
            <a:rect l="l" t="t" r="r" b="b"/>
            <a:pathLst>
              <a:path w="2526160" h="412019">
                <a:moveTo>
                  <a:pt x="0" y="0"/>
                </a:moveTo>
                <a:lnTo>
                  <a:pt x="2526160" y="0"/>
                </a:lnTo>
                <a:lnTo>
                  <a:pt x="2526160" y="412019"/>
                </a:lnTo>
                <a:lnTo>
                  <a:pt x="0" y="412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576" t="-711561" r="-265749" b="-1244035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3952374" y="3425440"/>
            <a:ext cx="449426" cy="471408"/>
            <a:chOff x="0" y="0"/>
            <a:chExt cx="98128" cy="981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937369" y="3039597"/>
            <a:ext cx="360031" cy="372802"/>
            <a:chOff x="0" y="0"/>
            <a:chExt cx="98128" cy="981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07658" y="2808386"/>
            <a:ext cx="588941" cy="818658"/>
            <a:chOff x="0" y="0"/>
            <a:chExt cx="98128" cy="981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-112479" y="1463470"/>
            <a:ext cx="6140816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Fungsi kernel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10600" y="4009534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0000"/>
                </a:solidFill>
                <a:latin typeface="Arial Bold"/>
              </a:rPr>
              <a:t>Ragam </a:t>
            </a:r>
            <a:r>
              <a:rPr lang="en-US" sz="3600" dirty="0" err="1">
                <a:solidFill>
                  <a:srgbClr val="FF0000"/>
                </a:solidFill>
                <a:latin typeface="Arial Bold"/>
              </a:rPr>
              <a:t>Sinyal</a:t>
            </a:r>
            <a:endParaRPr lang="en-US" sz="3600" dirty="0">
              <a:solidFill>
                <a:srgbClr val="FF0000"/>
              </a:solidFill>
              <a:latin typeface="Arial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359744" y="4040007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Arial Bold"/>
              </a:rPr>
              <a:t>Noise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11972" y="4158635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Arial Bold"/>
              </a:rPr>
              <a:t>Panjang Skala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610600" y="6093158"/>
            <a:ext cx="8948937" cy="186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Nilai-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nilai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ini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disebut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Arial Bold Italics"/>
              </a:rPr>
              <a:t>hyperparameter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harus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diinisiasi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diawal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dioptimalkan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A3126A-EC3D-AAF3-9DE9-DB7C75CC0D9F}"/>
              </a:ext>
            </a:extLst>
          </p:cNvPr>
          <p:cNvSpPr/>
          <p:nvPr/>
        </p:nvSpPr>
        <p:spPr>
          <a:xfrm>
            <a:off x="8393164" y="5802699"/>
            <a:ext cx="8948937" cy="2420643"/>
          </a:xfrm>
          <a:prstGeom prst="rect">
            <a:avLst/>
          </a:prstGeom>
          <a:noFill/>
          <a:ln w="76200">
            <a:solidFill>
              <a:srgbClr val="243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23C0E005-B1A0-C0F5-5EF5-8E81CBEA4FE4}"/>
              </a:ext>
            </a:extLst>
          </p:cNvPr>
          <p:cNvSpPr txBox="1"/>
          <p:nvPr/>
        </p:nvSpPr>
        <p:spPr>
          <a:xfrm>
            <a:off x="451085" y="2808385"/>
            <a:ext cx="6175727" cy="186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43B90"/>
                </a:solidFill>
                <a:latin typeface="Arial Bold"/>
              </a:rPr>
              <a:t>Fungsi kernel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memodelkan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korelasi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antara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vektor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acak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tak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terbatas</a:t>
            </a:r>
            <a:endParaRPr lang="en-US" sz="36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11835502-0F04-4B4E-0FED-0A86085E26A8}"/>
              </a:ext>
            </a:extLst>
          </p:cNvPr>
          <p:cNvSpPr txBox="1"/>
          <p:nvPr/>
        </p:nvSpPr>
        <p:spPr>
          <a:xfrm>
            <a:off x="451085" y="6046602"/>
            <a:ext cx="6310188" cy="1868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243B90"/>
                </a:solidFill>
                <a:latin typeface="Arial Bold"/>
              </a:rPr>
              <a:t>Kernel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dapat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membangun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korelasi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antara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vektor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acak</a:t>
            </a:r>
            <a:r>
              <a:rPr lang="en-US" sz="3600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243B90"/>
                </a:solidFill>
                <a:latin typeface="Arial Bold"/>
              </a:rPr>
              <a:t>manapun</a:t>
            </a:r>
            <a:endParaRPr lang="en-US" sz="3600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6F9E8811-DBBA-BA6B-BA9D-8E819C5DA2DB}"/>
              </a:ext>
            </a:extLst>
          </p:cNvPr>
          <p:cNvSpPr/>
          <p:nvPr/>
        </p:nvSpPr>
        <p:spPr>
          <a:xfrm>
            <a:off x="3091231" y="4699144"/>
            <a:ext cx="1089519" cy="1290711"/>
          </a:xfrm>
          <a:custGeom>
            <a:avLst/>
            <a:gdLst/>
            <a:ahLst/>
            <a:cxnLst/>
            <a:rect l="l" t="t" r="r" b="b"/>
            <a:pathLst>
              <a:path w="1089519" h="1290711">
                <a:moveTo>
                  <a:pt x="0" y="0"/>
                </a:moveTo>
                <a:lnTo>
                  <a:pt x="1089518" y="0"/>
                </a:lnTo>
                <a:lnTo>
                  <a:pt x="1089518" y="1290711"/>
                </a:lnTo>
                <a:lnTo>
                  <a:pt x="0" y="1290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95241" t="-536087" r="-733962" b="-184571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6" grpId="0"/>
      <p:bldP spid="37" grpId="0"/>
      <p:bldP spid="38" grpId="0"/>
      <p:bldP spid="39" grpId="0"/>
      <p:bldP spid="40" grpId="0" animBg="1"/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2">
            <a:extLst>
              <a:ext uri="{FF2B5EF4-FFF2-40B4-BE49-F238E27FC236}">
                <a16:creationId xmlns:a16="http://schemas.microsoft.com/office/drawing/2014/main" id="{C2EE4C3D-14C0-B2A0-8A7E-1782A40CF627}"/>
              </a:ext>
            </a:extLst>
          </p:cNvPr>
          <p:cNvSpPr/>
          <p:nvPr/>
        </p:nvSpPr>
        <p:spPr>
          <a:xfrm rot="162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47918" y="1379061"/>
            <a:ext cx="17392163" cy="7840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332"/>
              </a:lnSpc>
            </a:pPr>
            <a:endParaRPr dirty="0"/>
          </a:p>
        </p:txBody>
      </p:sp>
      <p:sp>
        <p:nvSpPr>
          <p:cNvPr id="17" name="TextBox 17"/>
          <p:cNvSpPr txBox="1"/>
          <p:nvPr/>
        </p:nvSpPr>
        <p:spPr>
          <a:xfrm>
            <a:off x="639529" y="3438389"/>
            <a:ext cx="3327629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 dirty="0" err="1">
                <a:latin typeface="Arial"/>
              </a:rPr>
              <a:t>Eksponensial</a:t>
            </a:r>
            <a:endParaRPr lang="en-US" sz="3200" dirty="0">
              <a:latin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5054" y="5048688"/>
            <a:ext cx="4619404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latin typeface="Arial"/>
              </a:rPr>
              <a:t>2. </a:t>
            </a:r>
            <a:r>
              <a:rPr lang="en-US" sz="3200" dirty="0" err="1">
                <a:latin typeface="Arial"/>
              </a:rPr>
              <a:t>Eksponensial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kuadrat</a:t>
            </a:r>
            <a:endParaRPr lang="en-US" sz="3200" dirty="0">
              <a:latin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6446066"/>
            <a:ext cx="4619404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latin typeface="Arial"/>
              </a:rPr>
              <a:t>3. </a:t>
            </a:r>
            <a:r>
              <a:rPr lang="en-US" sz="3200" dirty="0" err="1">
                <a:latin typeface="Arial"/>
              </a:rPr>
              <a:t>Matern</a:t>
            </a:r>
            <a:r>
              <a:rPr lang="en-US" sz="3200" dirty="0">
                <a:latin typeface="Arial"/>
              </a:rPr>
              <a:t> 3/2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FDDFBE51-AC6A-7DF8-444C-6C9473B7A792}"/>
              </a:ext>
            </a:extLst>
          </p:cNvPr>
          <p:cNvSpPr txBox="1"/>
          <p:nvPr/>
        </p:nvSpPr>
        <p:spPr>
          <a:xfrm>
            <a:off x="517506" y="1577871"/>
            <a:ext cx="13311886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Kernel yang Digunakan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Dalam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Penelitian</a:t>
            </a:r>
            <a:endParaRPr lang="en-US" sz="49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D53A0C22-9ED3-DFA9-BE7F-87968968F1F3}"/>
              </a:ext>
            </a:extLst>
          </p:cNvPr>
          <p:cNvSpPr txBox="1"/>
          <p:nvPr/>
        </p:nvSpPr>
        <p:spPr>
          <a:xfrm>
            <a:off x="385752" y="8855189"/>
            <a:ext cx="8350273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977E02-1B65-A115-4A48-09772ECFFF91}"/>
                  </a:ext>
                </a:extLst>
              </p:cNvPr>
              <p:cNvSpPr txBox="1"/>
              <p:nvPr/>
            </p:nvSpPr>
            <p:spPr>
              <a:xfrm>
                <a:off x="3359869" y="2541762"/>
                <a:ext cx="10679451" cy="1783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36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6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6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rad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 sz="3600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977E02-1B65-A115-4A48-09772ECFF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69" y="2541762"/>
                <a:ext cx="10679451" cy="1783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22">
            <a:extLst>
              <a:ext uri="{FF2B5EF4-FFF2-40B4-BE49-F238E27FC236}">
                <a16:creationId xmlns:a16="http://schemas.microsoft.com/office/drawing/2014/main" id="{1996032D-C8CE-F152-444E-36931985AEB7}"/>
              </a:ext>
            </a:extLst>
          </p:cNvPr>
          <p:cNvGrpSpPr/>
          <p:nvPr/>
        </p:nvGrpSpPr>
        <p:grpSpPr>
          <a:xfrm>
            <a:off x="10502159" y="3904573"/>
            <a:ext cx="502602" cy="496024"/>
            <a:chOff x="0" y="0"/>
            <a:chExt cx="98128" cy="98187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5449421-5370-25FB-F31B-49732CD2C398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040A2117-A52F-1AE3-209A-0798A3C05115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5" name="Group 28">
            <a:extLst>
              <a:ext uri="{FF2B5EF4-FFF2-40B4-BE49-F238E27FC236}">
                <a16:creationId xmlns:a16="http://schemas.microsoft.com/office/drawing/2014/main" id="{F3AE96A1-6DA9-7A49-AF60-7545CE490322}"/>
              </a:ext>
            </a:extLst>
          </p:cNvPr>
          <p:cNvGrpSpPr/>
          <p:nvPr/>
        </p:nvGrpSpPr>
        <p:grpSpPr>
          <a:xfrm>
            <a:off x="6964999" y="3503178"/>
            <a:ext cx="502602" cy="640380"/>
            <a:chOff x="0" y="0"/>
            <a:chExt cx="98128" cy="98187"/>
          </a:xfrm>
        </p:grpSpPr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17318541-2EF6-F0B4-A1B8-B5CEF5AE9F3F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C669BA48-D6EB-9D70-D3D1-05052B68A63E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9613BA-7762-BFC7-FA4E-EBE6EDF45AFE}"/>
                  </a:ext>
                </a:extLst>
              </p:cNvPr>
              <p:cNvSpPr txBox="1"/>
              <p:nvPr/>
            </p:nvSpPr>
            <p:spPr>
              <a:xfrm>
                <a:off x="4800600" y="4484896"/>
                <a:ext cx="10679451" cy="1783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36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6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6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6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600" b="1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GB" sz="36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36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 sz="3600" i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9613BA-7762-BFC7-FA4E-EBE6EDF45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484896"/>
                <a:ext cx="10679451" cy="1783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2">
            <a:extLst>
              <a:ext uri="{FF2B5EF4-FFF2-40B4-BE49-F238E27FC236}">
                <a16:creationId xmlns:a16="http://schemas.microsoft.com/office/drawing/2014/main" id="{37075572-723B-F0BF-140A-399801110FC7}"/>
              </a:ext>
            </a:extLst>
          </p:cNvPr>
          <p:cNvGrpSpPr/>
          <p:nvPr/>
        </p:nvGrpSpPr>
        <p:grpSpPr>
          <a:xfrm>
            <a:off x="11987242" y="5574340"/>
            <a:ext cx="509558" cy="481297"/>
            <a:chOff x="0" y="0"/>
            <a:chExt cx="98128" cy="98187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37EA5AF-9412-4609-0A1B-1357ED5E94B0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DB210A25-EC96-32C0-A3D5-98A790A94852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0D3437BD-E75E-9A62-B2D8-E6F512EBDF0A}"/>
              </a:ext>
            </a:extLst>
          </p:cNvPr>
          <p:cNvGrpSpPr/>
          <p:nvPr/>
        </p:nvGrpSpPr>
        <p:grpSpPr>
          <a:xfrm>
            <a:off x="8542822" y="5241648"/>
            <a:ext cx="509558" cy="526233"/>
            <a:chOff x="0" y="0"/>
            <a:chExt cx="98128" cy="98187"/>
          </a:xfrm>
        </p:grpSpPr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E2692A9B-9C04-37A8-747B-BC68A92559FF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2A7C1895-311C-F865-A263-49ABBD50EA5D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EDD31F-5FBE-06DF-8732-457CDB52664F}"/>
                  </a:ext>
                </a:extLst>
              </p:cNvPr>
              <p:cNvSpPr txBox="1"/>
              <p:nvPr/>
            </p:nvSpPr>
            <p:spPr>
              <a:xfrm>
                <a:off x="576131" y="6896100"/>
                <a:ext cx="16111669" cy="1617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3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unc>
                        <m:func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32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32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rad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 sz="3200" i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EDD31F-5FBE-06DF-8732-457CDB52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1" y="6896100"/>
                <a:ext cx="16111669" cy="16177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22">
            <a:extLst>
              <a:ext uri="{FF2B5EF4-FFF2-40B4-BE49-F238E27FC236}">
                <a16:creationId xmlns:a16="http://schemas.microsoft.com/office/drawing/2014/main" id="{EFA1964F-AEB0-B930-FEE9-50AD4F8649C9}"/>
              </a:ext>
            </a:extLst>
          </p:cNvPr>
          <p:cNvGrpSpPr/>
          <p:nvPr/>
        </p:nvGrpSpPr>
        <p:grpSpPr>
          <a:xfrm>
            <a:off x="7337577" y="8133597"/>
            <a:ext cx="372578" cy="372802"/>
            <a:chOff x="0" y="0"/>
            <a:chExt cx="98128" cy="98187"/>
          </a:xfrm>
        </p:grpSpPr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DCF4A4E-353A-82A9-4279-4AAF9DCE5D67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3" name="TextBox 24">
              <a:extLst>
                <a:ext uri="{FF2B5EF4-FFF2-40B4-BE49-F238E27FC236}">
                  <a16:creationId xmlns:a16="http://schemas.microsoft.com/office/drawing/2014/main" id="{B8B34DAE-5822-282D-9EAB-8C1E1071F573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4" name="Group 28">
            <a:extLst>
              <a:ext uri="{FF2B5EF4-FFF2-40B4-BE49-F238E27FC236}">
                <a16:creationId xmlns:a16="http://schemas.microsoft.com/office/drawing/2014/main" id="{F2386CA3-F5DE-6BE3-A32A-DDF794A67171}"/>
              </a:ext>
            </a:extLst>
          </p:cNvPr>
          <p:cNvGrpSpPr/>
          <p:nvPr/>
        </p:nvGrpSpPr>
        <p:grpSpPr>
          <a:xfrm>
            <a:off x="3893156" y="7800904"/>
            <a:ext cx="526443" cy="526233"/>
            <a:chOff x="0" y="0"/>
            <a:chExt cx="98128" cy="98187"/>
          </a:xfrm>
        </p:grpSpPr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39288B6-FB14-0CAE-4503-21060A55A3D9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7838FC37-C061-11F4-234E-DB25B1A505F1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8" name="Group 22">
            <a:extLst>
              <a:ext uri="{FF2B5EF4-FFF2-40B4-BE49-F238E27FC236}">
                <a16:creationId xmlns:a16="http://schemas.microsoft.com/office/drawing/2014/main" id="{40432EB3-4DAC-5BFF-F7F9-92A7C6F7CB1C}"/>
              </a:ext>
            </a:extLst>
          </p:cNvPr>
          <p:cNvGrpSpPr/>
          <p:nvPr/>
        </p:nvGrpSpPr>
        <p:grpSpPr>
          <a:xfrm>
            <a:off x="13106400" y="8062117"/>
            <a:ext cx="457200" cy="444281"/>
            <a:chOff x="0" y="0"/>
            <a:chExt cx="98128" cy="98187"/>
          </a:xfrm>
        </p:grpSpPr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D8FC542-63B4-E3BC-32F8-EA0387A33222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41" name="TextBox 24">
              <a:extLst>
                <a:ext uri="{FF2B5EF4-FFF2-40B4-BE49-F238E27FC236}">
                  <a16:creationId xmlns:a16="http://schemas.microsoft.com/office/drawing/2014/main" id="{50F99611-DDC5-ADE9-C859-5187C69E3D36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43" grpId="0"/>
      <p:bldP spid="2" grpId="0"/>
      <p:bldP spid="10" grpId="0"/>
      <p:bldP spid="23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687749" y="3297546"/>
            <a:ext cx="4148734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 dirty="0">
                <a:latin typeface="Arial"/>
              </a:rPr>
              <a:t>ARD </a:t>
            </a:r>
            <a:r>
              <a:rPr lang="en-US" sz="3200" dirty="0" err="1">
                <a:latin typeface="Arial"/>
              </a:rPr>
              <a:t>Eksponensial</a:t>
            </a:r>
            <a:endParaRPr lang="en-US" sz="3200" dirty="0"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7524" y="5214514"/>
            <a:ext cx="5511381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latin typeface="Arial"/>
              </a:rPr>
              <a:t>2. ARD </a:t>
            </a:r>
            <a:r>
              <a:rPr lang="en-US" sz="3200" dirty="0" err="1">
                <a:latin typeface="Arial"/>
              </a:rPr>
              <a:t>Eksponensial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kuadrat</a:t>
            </a:r>
            <a:endParaRPr lang="en-US" sz="3200" dirty="0"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7524" y="6342478"/>
            <a:ext cx="4619404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latin typeface="Arial"/>
              </a:rPr>
              <a:t>3. ARD </a:t>
            </a:r>
            <a:r>
              <a:rPr lang="en-US" sz="3200" dirty="0" err="1">
                <a:latin typeface="Arial"/>
              </a:rPr>
              <a:t>Matern</a:t>
            </a:r>
            <a:r>
              <a:rPr lang="en-US" sz="3200" dirty="0">
                <a:latin typeface="Arial"/>
              </a:rPr>
              <a:t> 3/2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6D49EDDA-32CC-568E-465D-B7A6E0699580}"/>
              </a:ext>
            </a:extLst>
          </p:cNvPr>
          <p:cNvSpPr txBox="1"/>
          <p:nvPr/>
        </p:nvSpPr>
        <p:spPr>
          <a:xfrm>
            <a:off x="687749" y="1437344"/>
            <a:ext cx="15621000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Kernel ARD (</a:t>
            </a:r>
            <a:r>
              <a:rPr lang="en-US" sz="4999" i="1" dirty="0">
                <a:solidFill>
                  <a:srgbClr val="243B90"/>
                </a:solidFill>
                <a:latin typeface="Arial Bold"/>
              </a:rPr>
              <a:t>Automatic Relevance Determination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)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8935A64-FB5E-BCFA-0889-7999AA402431}"/>
              </a:ext>
            </a:extLst>
          </p:cNvPr>
          <p:cNvSpPr txBox="1"/>
          <p:nvPr/>
        </p:nvSpPr>
        <p:spPr>
          <a:xfrm>
            <a:off x="385752" y="9055722"/>
            <a:ext cx="8350273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200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F073A-F868-479F-93CD-E195CC79527E}"/>
                  </a:ext>
                </a:extLst>
              </p:cNvPr>
              <p:cNvSpPr txBox="1"/>
              <p:nvPr/>
            </p:nvSpPr>
            <p:spPr>
              <a:xfrm>
                <a:off x="4280787" y="2396924"/>
                <a:ext cx="10679451" cy="2228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3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6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600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6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600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ID" sz="36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DF073A-F868-479F-93CD-E195CC79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87" y="2396924"/>
                <a:ext cx="10679451" cy="22282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22">
            <a:extLst>
              <a:ext uri="{FF2B5EF4-FFF2-40B4-BE49-F238E27FC236}">
                <a16:creationId xmlns:a16="http://schemas.microsoft.com/office/drawing/2014/main" id="{43735E81-3BB1-F1C2-497E-0B3F268EEC0C}"/>
              </a:ext>
            </a:extLst>
          </p:cNvPr>
          <p:cNvGrpSpPr/>
          <p:nvPr/>
        </p:nvGrpSpPr>
        <p:grpSpPr>
          <a:xfrm>
            <a:off x="12034650" y="3687570"/>
            <a:ext cx="766949" cy="538514"/>
            <a:chOff x="0" y="0"/>
            <a:chExt cx="98128" cy="98187"/>
          </a:xfrm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D33E446-3305-9DBC-68F6-0D335AED0D17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EE0FDF5D-7D49-4DA0-DE32-BB8F42A8DA9F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2EC91E-18EC-BE69-FF76-00D580038EBF}"/>
                  </a:ext>
                </a:extLst>
              </p:cNvPr>
              <p:cNvSpPr txBox="1"/>
              <p:nvPr/>
            </p:nvSpPr>
            <p:spPr>
              <a:xfrm>
                <a:off x="5900617" y="4625163"/>
                <a:ext cx="10679451" cy="1783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6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ID" sz="3600" i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2EC91E-18EC-BE69-FF76-00D580038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617" y="4625163"/>
                <a:ext cx="10679451" cy="1783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2">
            <a:extLst>
              <a:ext uri="{FF2B5EF4-FFF2-40B4-BE49-F238E27FC236}">
                <a16:creationId xmlns:a16="http://schemas.microsoft.com/office/drawing/2014/main" id="{091C1EFA-5E6E-D914-272C-B6CEDC3F6E46}"/>
              </a:ext>
            </a:extLst>
          </p:cNvPr>
          <p:cNvGrpSpPr/>
          <p:nvPr/>
        </p:nvGrpSpPr>
        <p:grpSpPr>
          <a:xfrm>
            <a:off x="13663956" y="5710287"/>
            <a:ext cx="890244" cy="520239"/>
            <a:chOff x="0" y="0"/>
            <a:chExt cx="98128" cy="98187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5617FCA7-CC62-ACC8-21D9-7E1892E44A31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DF9D092D-EF98-48DE-77E8-962654D6C2B8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917DCD-6798-C68D-97D2-EEB765A4739D}"/>
                  </a:ext>
                </a:extLst>
              </p:cNvPr>
              <p:cNvSpPr txBox="1"/>
              <p:nvPr/>
            </p:nvSpPr>
            <p:spPr>
              <a:xfrm>
                <a:off x="680129" y="7010458"/>
                <a:ext cx="16111669" cy="202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32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rad>
                        </m:e>
                      </m:d>
                      <m:func>
                        <m:func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2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200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𝑖𝑚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2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2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200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𝐱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nary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ID" sz="3200" i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917DCD-6798-C68D-97D2-EEB765A4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29" y="7010458"/>
                <a:ext cx="16111669" cy="20227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22">
            <a:extLst>
              <a:ext uri="{FF2B5EF4-FFF2-40B4-BE49-F238E27FC236}">
                <a16:creationId xmlns:a16="http://schemas.microsoft.com/office/drawing/2014/main" id="{51528966-C052-E170-8BBE-A7F7E9A58FFD}"/>
              </a:ext>
            </a:extLst>
          </p:cNvPr>
          <p:cNvGrpSpPr/>
          <p:nvPr/>
        </p:nvGrpSpPr>
        <p:grpSpPr>
          <a:xfrm>
            <a:off x="8132074" y="8195453"/>
            <a:ext cx="783325" cy="481296"/>
            <a:chOff x="0" y="0"/>
            <a:chExt cx="98128" cy="98187"/>
          </a:xfrm>
        </p:grpSpPr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625117D-C395-9B40-3E78-44565800C6E4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0FEDD861-F23E-E1A9-61F8-0C7091D59C47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5" name="Group 22">
            <a:extLst>
              <a:ext uri="{FF2B5EF4-FFF2-40B4-BE49-F238E27FC236}">
                <a16:creationId xmlns:a16="http://schemas.microsoft.com/office/drawing/2014/main" id="{40A65E4F-260E-CCEE-676E-DA9E6E236F7E}"/>
              </a:ext>
            </a:extLst>
          </p:cNvPr>
          <p:cNvGrpSpPr/>
          <p:nvPr/>
        </p:nvGrpSpPr>
        <p:grpSpPr>
          <a:xfrm>
            <a:off x="13724113" y="8176476"/>
            <a:ext cx="783325" cy="600872"/>
            <a:chOff x="0" y="0"/>
            <a:chExt cx="98128" cy="98187"/>
          </a:xfrm>
        </p:grpSpPr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F66051E3-17B3-A28D-BE27-3AFC5AD867B3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63789957-150D-F5F4-A51F-D021525A92D4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8" grpId="0"/>
      <p:bldP spid="10" grpId="0"/>
      <p:bldP spid="11" grpId="0"/>
      <p:bldP spid="23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19955" y="4211637"/>
            <a:ext cx="11648091" cy="161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499" dirty="0">
                <a:solidFill>
                  <a:srgbClr val="FFFFFF"/>
                </a:solidFill>
                <a:latin typeface="Arial Bold"/>
              </a:rPr>
              <a:t>PENDAHULUAN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2">
            <a:extLst>
              <a:ext uri="{FF2B5EF4-FFF2-40B4-BE49-F238E27FC236}">
                <a16:creationId xmlns:a16="http://schemas.microsoft.com/office/drawing/2014/main" id="{E775AD62-4F09-E241-7313-9A76B354E173}"/>
              </a:ext>
            </a:extLst>
          </p:cNvPr>
          <p:cNvSpPr/>
          <p:nvPr/>
        </p:nvSpPr>
        <p:spPr>
          <a:xfrm rot="162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00746" y="3167090"/>
            <a:ext cx="17286509" cy="5754746"/>
            <a:chOff x="0" y="-28575"/>
            <a:chExt cx="4552825" cy="1515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2825" cy="1487078"/>
            </a:xfrm>
            <a:custGeom>
              <a:avLst/>
              <a:gdLst/>
              <a:ahLst/>
              <a:cxnLst/>
              <a:rect l="l" t="t" r="r" b="b"/>
              <a:pathLst>
                <a:path w="4552825" h="1487078">
                  <a:moveTo>
                    <a:pt x="22841" y="0"/>
                  </a:moveTo>
                  <a:lnTo>
                    <a:pt x="4529984" y="0"/>
                  </a:lnTo>
                  <a:cubicBezTo>
                    <a:pt x="4536042" y="0"/>
                    <a:pt x="4541852" y="2406"/>
                    <a:pt x="4546135" y="6690"/>
                  </a:cubicBezTo>
                  <a:cubicBezTo>
                    <a:pt x="4550419" y="10973"/>
                    <a:pt x="4552825" y="16783"/>
                    <a:pt x="4552825" y="22841"/>
                  </a:cubicBezTo>
                  <a:lnTo>
                    <a:pt x="4552825" y="1464237"/>
                  </a:lnTo>
                  <a:cubicBezTo>
                    <a:pt x="4552825" y="1470295"/>
                    <a:pt x="4550419" y="1476105"/>
                    <a:pt x="4546135" y="1480388"/>
                  </a:cubicBezTo>
                  <a:cubicBezTo>
                    <a:pt x="4541852" y="1484672"/>
                    <a:pt x="4536042" y="1487078"/>
                    <a:pt x="4529984" y="1487078"/>
                  </a:cubicBezTo>
                  <a:lnTo>
                    <a:pt x="22841" y="1487078"/>
                  </a:lnTo>
                  <a:cubicBezTo>
                    <a:pt x="10226" y="1487078"/>
                    <a:pt x="0" y="1476852"/>
                    <a:pt x="0" y="1464237"/>
                  </a:cubicBezTo>
                  <a:lnTo>
                    <a:pt x="0" y="22841"/>
                  </a:lnTo>
                  <a:cubicBezTo>
                    <a:pt x="0" y="10226"/>
                    <a:pt x="10226" y="0"/>
                    <a:pt x="22841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552825" cy="151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1964" y="3408602"/>
            <a:ext cx="16584073" cy="225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 dirty="0"/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/>
              </a:rPr>
              <a:t>Memaksimalkan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marginal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likehood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mendapatkan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hyperparameter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 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Formula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marginal  likelihood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sebagai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berikut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0746" y="3408602"/>
            <a:ext cx="760300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AutoNum type="arabicPeriod"/>
            </a:pPr>
            <a:r>
              <a:rPr lang="en-US" sz="3200" dirty="0" err="1">
                <a:solidFill>
                  <a:srgbClr val="FFFFFF"/>
                </a:solidFill>
                <a:latin typeface="Arial"/>
              </a:rPr>
              <a:t>Metode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maximum marginal likelihood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1964" y="7962648"/>
            <a:ext cx="8549648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                               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matriks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kovarians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904492" y="6241056"/>
            <a:ext cx="10754801" cy="1022791"/>
            <a:chOff x="0" y="0"/>
            <a:chExt cx="14339735" cy="13637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39735" cy="1363721"/>
            </a:xfrm>
            <a:custGeom>
              <a:avLst/>
              <a:gdLst/>
              <a:ahLst/>
              <a:cxnLst/>
              <a:rect l="l" t="t" r="r" b="b"/>
              <a:pathLst>
                <a:path w="14339735" h="1363721">
                  <a:moveTo>
                    <a:pt x="0" y="0"/>
                  </a:moveTo>
                  <a:lnTo>
                    <a:pt x="14339735" y="0"/>
                  </a:lnTo>
                  <a:lnTo>
                    <a:pt x="14339735" y="1363721"/>
                  </a:lnTo>
                  <a:lnTo>
                    <a:pt x="0" y="136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32914" y="8086473"/>
            <a:ext cx="3466027" cy="441977"/>
            <a:chOff x="0" y="0"/>
            <a:chExt cx="4621369" cy="5893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21369" cy="589302"/>
            </a:xfrm>
            <a:custGeom>
              <a:avLst/>
              <a:gdLst/>
              <a:ahLst/>
              <a:cxnLst/>
              <a:rect l="l" t="t" r="r" b="b"/>
              <a:pathLst>
                <a:path w="4621369" h="589302">
                  <a:moveTo>
                    <a:pt x="0" y="0"/>
                  </a:moveTo>
                  <a:lnTo>
                    <a:pt x="4621369" y="0"/>
                  </a:lnTo>
                  <a:lnTo>
                    <a:pt x="4621369" y="589302"/>
                  </a:lnTo>
                  <a:lnTo>
                    <a:pt x="0" y="589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4838589" y="1882488"/>
            <a:ext cx="8610822" cy="800331"/>
            <a:chOff x="0" y="0"/>
            <a:chExt cx="2016445" cy="18741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16445" cy="187418"/>
            </a:xfrm>
            <a:custGeom>
              <a:avLst/>
              <a:gdLst/>
              <a:ahLst/>
              <a:cxnLst/>
              <a:rect l="l" t="t" r="r" b="b"/>
              <a:pathLst>
                <a:path w="2016445" h="187418">
                  <a:moveTo>
                    <a:pt x="51248" y="0"/>
                  </a:moveTo>
                  <a:lnTo>
                    <a:pt x="1965197" y="0"/>
                  </a:lnTo>
                  <a:cubicBezTo>
                    <a:pt x="1993501" y="0"/>
                    <a:pt x="2016445" y="22945"/>
                    <a:pt x="2016445" y="51248"/>
                  </a:cubicBezTo>
                  <a:lnTo>
                    <a:pt x="2016445" y="136170"/>
                  </a:lnTo>
                  <a:cubicBezTo>
                    <a:pt x="2016445" y="164473"/>
                    <a:pt x="1993501" y="187418"/>
                    <a:pt x="1965197" y="187418"/>
                  </a:cubicBezTo>
                  <a:lnTo>
                    <a:pt x="51248" y="187418"/>
                  </a:lnTo>
                  <a:cubicBezTo>
                    <a:pt x="37656" y="187418"/>
                    <a:pt x="24621" y="182019"/>
                    <a:pt x="15010" y="172408"/>
                  </a:cubicBezTo>
                  <a:cubicBezTo>
                    <a:pt x="5399" y="162797"/>
                    <a:pt x="0" y="149762"/>
                    <a:pt x="0" y="136170"/>
                  </a:cubicBezTo>
                  <a:lnTo>
                    <a:pt x="0" y="51248"/>
                  </a:lnTo>
                  <a:cubicBezTo>
                    <a:pt x="0" y="22945"/>
                    <a:pt x="22945" y="0"/>
                    <a:pt x="51248" y="0"/>
                  </a:cubicBezTo>
                  <a:close/>
                </a:path>
              </a:pathLst>
            </a:custGeom>
            <a:solidFill>
              <a:srgbClr val="243B90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016445" cy="235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131217" y="1889760"/>
            <a:ext cx="802556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FFFFFF"/>
                </a:solidFill>
                <a:latin typeface="Arial Bold"/>
              </a:rPr>
              <a:t>OPTIMASI HYPERPARAMETER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2B4A92D1-0D86-2B44-214F-BB5C03181358}"/>
              </a:ext>
            </a:extLst>
          </p:cNvPr>
          <p:cNvSpPr txBox="1"/>
          <p:nvPr/>
        </p:nvSpPr>
        <p:spPr>
          <a:xfrm>
            <a:off x="11382656" y="8236081"/>
            <a:ext cx="8350273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200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9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35165" y="1806631"/>
            <a:ext cx="17122451" cy="7866615"/>
            <a:chOff x="0" y="0"/>
            <a:chExt cx="4509617" cy="20083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09617" cy="2008399"/>
            </a:xfrm>
            <a:custGeom>
              <a:avLst/>
              <a:gdLst/>
              <a:ahLst/>
              <a:cxnLst/>
              <a:rect l="l" t="t" r="r" b="b"/>
              <a:pathLst>
                <a:path w="4509617" h="2008399">
                  <a:moveTo>
                    <a:pt x="23060" y="0"/>
                  </a:moveTo>
                  <a:lnTo>
                    <a:pt x="4486557" y="0"/>
                  </a:lnTo>
                  <a:cubicBezTo>
                    <a:pt x="4499292" y="0"/>
                    <a:pt x="4509617" y="10324"/>
                    <a:pt x="4509617" y="23060"/>
                  </a:cubicBezTo>
                  <a:lnTo>
                    <a:pt x="4509617" y="1985339"/>
                  </a:lnTo>
                  <a:cubicBezTo>
                    <a:pt x="4509617" y="1991455"/>
                    <a:pt x="4507187" y="1997320"/>
                    <a:pt x="4502863" y="2001645"/>
                  </a:cubicBezTo>
                  <a:cubicBezTo>
                    <a:pt x="4498538" y="2005969"/>
                    <a:pt x="4492673" y="2008399"/>
                    <a:pt x="4486557" y="2008399"/>
                  </a:cubicBezTo>
                  <a:lnTo>
                    <a:pt x="23060" y="2008399"/>
                  </a:lnTo>
                  <a:cubicBezTo>
                    <a:pt x="10324" y="2008399"/>
                    <a:pt x="0" y="1998075"/>
                    <a:pt x="0" y="1985339"/>
                  </a:cubicBezTo>
                  <a:lnTo>
                    <a:pt x="0" y="23060"/>
                  </a:lnTo>
                  <a:cubicBezTo>
                    <a:pt x="0" y="10324"/>
                    <a:pt x="10324" y="0"/>
                    <a:pt x="23060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509617" cy="2036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40180" y="1920931"/>
            <a:ext cx="464427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 Italics"/>
              </a:rPr>
              <a:t>2. Bayesian optimization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045" y="2648631"/>
            <a:ext cx="15807513" cy="283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/>
              </a:rPr>
              <a:t>Mengandalkan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surrogate function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menemukan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(Ye 2020).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/>
              </a:rPr>
              <a:t>Membangun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pendekatan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Gaussian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objektif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yang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digunakan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sebagai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pengganti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surrogate function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A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cquisition function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expected improvement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digunakan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mengevaluasi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probalilitas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objektif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(Ye 2020).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9984" y="7432994"/>
            <a:ext cx="15376574" cy="168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243B90"/>
                </a:solidFill>
                <a:latin typeface="Arial"/>
              </a:rPr>
              <a:t>x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hyperparameter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,   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objektif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yang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diamati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200" dirty="0">
                <a:solidFill>
                  <a:srgbClr val="243B90"/>
                </a:solidFill>
                <a:latin typeface="Arial"/>
              </a:rPr>
              <a:t>y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baru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, dan       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model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pengganti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yaitu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  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sebagai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skor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tujuan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sebenarnya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430838" y="7547294"/>
            <a:ext cx="377237" cy="377237"/>
            <a:chOff x="0" y="0"/>
            <a:chExt cx="502982" cy="5029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2982" cy="502982"/>
            </a:xfrm>
            <a:custGeom>
              <a:avLst/>
              <a:gdLst/>
              <a:ahLst/>
              <a:cxnLst/>
              <a:rect l="l" t="t" r="r" b="b"/>
              <a:pathLst>
                <a:path w="502982" h="502982">
                  <a:moveTo>
                    <a:pt x="0" y="0"/>
                  </a:moveTo>
                  <a:lnTo>
                    <a:pt x="502982" y="0"/>
                  </a:lnTo>
                  <a:lnTo>
                    <a:pt x="502982" y="502982"/>
                  </a:lnTo>
                  <a:lnTo>
                    <a:pt x="0" y="502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373623" y="7652733"/>
            <a:ext cx="202050" cy="252563"/>
            <a:chOff x="0" y="0"/>
            <a:chExt cx="269401" cy="3367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9401" cy="336751"/>
            </a:xfrm>
            <a:custGeom>
              <a:avLst/>
              <a:gdLst/>
              <a:ahLst/>
              <a:cxnLst/>
              <a:rect l="l" t="t" r="r" b="b"/>
              <a:pathLst>
                <a:path w="269401" h="336751">
                  <a:moveTo>
                    <a:pt x="0" y="0"/>
                  </a:moveTo>
                  <a:lnTo>
                    <a:pt x="269401" y="0"/>
                  </a:lnTo>
                  <a:lnTo>
                    <a:pt x="269401" y="336751"/>
                  </a:lnTo>
                  <a:lnTo>
                    <a:pt x="0" y="33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1277600" y="8185012"/>
            <a:ext cx="202050" cy="252563"/>
            <a:chOff x="0" y="0"/>
            <a:chExt cx="269401" cy="33675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9401" cy="336751"/>
            </a:xfrm>
            <a:custGeom>
              <a:avLst/>
              <a:gdLst/>
              <a:ahLst/>
              <a:cxnLst/>
              <a:rect l="l" t="t" r="r" b="b"/>
              <a:pathLst>
                <a:path w="269401" h="336751">
                  <a:moveTo>
                    <a:pt x="0" y="0"/>
                  </a:moveTo>
                  <a:lnTo>
                    <a:pt x="269401" y="0"/>
                  </a:lnTo>
                  <a:lnTo>
                    <a:pt x="269401" y="336751"/>
                  </a:lnTo>
                  <a:lnTo>
                    <a:pt x="0" y="33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061483" y="5923961"/>
            <a:ext cx="7891414" cy="1110643"/>
            <a:chOff x="0" y="0"/>
            <a:chExt cx="10521885" cy="14808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521885" cy="1480858"/>
            </a:xfrm>
            <a:custGeom>
              <a:avLst/>
              <a:gdLst/>
              <a:ahLst/>
              <a:cxnLst/>
              <a:rect l="l" t="t" r="r" b="b"/>
              <a:pathLst>
                <a:path w="10521885" h="1480858">
                  <a:moveTo>
                    <a:pt x="0" y="0"/>
                  </a:moveTo>
                  <a:lnTo>
                    <a:pt x="10521885" y="0"/>
                  </a:lnTo>
                  <a:lnTo>
                    <a:pt x="10521885" y="1480858"/>
                  </a:lnTo>
                  <a:lnTo>
                    <a:pt x="0" y="148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3637857" y="8115300"/>
            <a:ext cx="1238943" cy="440513"/>
            <a:chOff x="0" y="0"/>
            <a:chExt cx="1651923" cy="5873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51923" cy="587351"/>
            </a:xfrm>
            <a:custGeom>
              <a:avLst/>
              <a:gdLst/>
              <a:ahLst/>
              <a:cxnLst/>
              <a:rect l="l" t="t" r="r" b="b"/>
              <a:pathLst>
                <a:path w="1651923" h="587351">
                  <a:moveTo>
                    <a:pt x="0" y="0"/>
                  </a:moveTo>
                  <a:lnTo>
                    <a:pt x="1651923" y="0"/>
                  </a:lnTo>
                  <a:lnTo>
                    <a:pt x="1651923" y="587351"/>
                  </a:lnTo>
                  <a:lnTo>
                    <a:pt x="0" y="587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467099" y="7616245"/>
            <a:ext cx="361701" cy="281323"/>
            <a:chOff x="0" y="0"/>
            <a:chExt cx="482268" cy="3750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2268" cy="375097"/>
            </a:xfrm>
            <a:custGeom>
              <a:avLst/>
              <a:gdLst/>
              <a:ahLst/>
              <a:cxnLst/>
              <a:rect l="l" t="t" r="r" b="b"/>
              <a:pathLst>
                <a:path w="482268" h="375097">
                  <a:moveTo>
                    <a:pt x="0" y="0"/>
                  </a:moveTo>
                  <a:lnTo>
                    <a:pt x="482268" y="0"/>
                  </a:lnTo>
                  <a:lnTo>
                    <a:pt x="482268" y="375097"/>
                  </a:lnTo>
                  <a:lnTo>
                    <a:pt x="0" y="37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468CCC7E-58EC-B842-8F41-3ACC1DD3421C}"/>
              </a:ext>
            </a:extLst>
          </p:cNvPr>
          <p:cNvSpPr txBox="1"/>
          <p:nvPr/>
        </p:nvSpPr>
        <p:spPr>
          <a:xfrm>
            <a:off x="11320970" y="8997566"/>
            <a:ext cx="6497794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(Rasmussen dan Williams 2006)</a:t>
            </a:r>
            <a:endParaRPr lang="en-US" sz="3200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435165" y="1511980"/>
            <a:ext cx="8178464" cy="2486709"/>
            <a:chOff x="0" y="0"/>
            <a:chExt cx="2153999" cy="8509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3999" cy="850966"/>
            </a:xfrm>
            <a:custGeom>
              <a:avLst/>
              <a:gdLst/>
              <a:ahLst/>
              <a:cxnLst/>
              <a:rect l="l" t="t" r="r" b="b"/>
              <a:pathLst>
                <a:path w="2153999" h="850966">
                  <a:moveTo>
                    <a:pt x="48278" y="0"/>
                  </a:moveTo>
                  <a:lnTo>
                    <a:pt x="2105721" y="0"/>
                  </a:lnTo>
                  <a:cubicBezTo>
                    <a:pt x="2132384" y="0"/>
                    <a:pt x="2153999" y="21615"/>
                    <a:pt x="2153999" y="48278"/>
                  </a:cubicBezTo>
                  <a:lnTo>
                    <a:pt x="2153999" y="802688"/>
                  </a:lnTo>
                  <a:cubicBezTo>
                    <a:pt x="2153999" y="815492"/>
                    <a:pt x="2148912" y="827772"/>
                    <a:pt x="2139858" y="836826"/>
                  </a:cubicBezTo>
                  <a:cubicBezTo>
                    <a:pt x="2130804" y="845879"/>
                    <a:pt x="2118525" y="850966"/>
                    <a:pt x="2105721" y="850966"/>
                  </a:cubicBezTo>
                  <a:lnTo>
                    <a:pt x="48278" y="850966"/>
                  </a:lnTo>
                  <a:cubicBezTo>
                    <a:pt x="21615" y="850966"/>
                    <a:pt x="0" y="829351"/>
                    <a:pt x="0" y="802688"/>
                  </a:cubicBezTo>
                  <a:lnTo>
                    <a:pt x="0" y="48278"/>
                  </a:lnTo>
                  <a:cubicBezTo>
                    <a:pt x="0" y="21615"/>
                    <a:pt x="21615" y="0"/>
                    <a:pt x="48278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153999" cy="87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80836" y="1511980"/>
            <a:ext cx="8178464" cy="2486709"/>
            <a:chOff x="0" y="0"/>
            <a:chExt cx="2153999" cy="8509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3999" cy="850966"/>
            </a:xfrm>
            <a:custGeom>
              <a:avLst/>
              <a:gdLst/>
              <a:ahLst/>
              <a:cxnLst/>
              <a:rect l="l" t="t" r="r" b="b"/>
              <a:pathLst>
                <a:path w="2153999" h="850966">
                  <a:moveTo>
                    <a:pt x="48278" y="0"/>
                  </a:moveTo>
                  <a:lnTo>
                    <a:pt x="2105721" y="0"/>
                  </a:lnTo>
                  <a:cubicBezTo>
                    <a:pt x="2132384" y="0"/>
                    <a:pt x="2153999" y="21615"/>
                    <a:pt x="2153999" y="48278"/>
                  </a:cubicBezTo>
                  <a:lnTo>
                    <a:pt x="2153999" y="802688"/>
                  </a:lnTo>
                  <a:cubicBezTo>
                    <a:pt x="2153999" y="815492"/>
                    <a:pt x="2148912" y="827772"/>
                    <a:pt x="2139858" y="836826"/>
                  </a:cubicBezTo>
                  <a:cubicBezTo>
                    <a:pt x="2130804" y="845879"/>
                    <a:pt x="2118525" y="850966"/>
                    <a:pt x="2105721" y="850966"/>
                  </a:cubicBezTo>
                  <a:lnTo>
                    <a:pt x="48278" y="850966"/>
                  </a:lnTo>
                  <a:cubicBezTo>
                    <a:pt x="21615" y="850966"/>
                    <a:pt x="0" y="829351"/>
                    <a:pt x="0" y="802688"/>
                  </a:cubicBezTo>
                  <a:lnTo>
                    <a:pt x="0" y="48278"/>
                  </a:lnTo>
                  <a:cubicBezTo>
                    <a:pt x="0" y="21615"/>
                    <a:pt x="21615" y="0"/>
                    <a:pt x="48278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153999" cy="87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889781" y="4222374"/>
            <a:ext cx="5269232" cy="4678421"/>
          </a:xfrm>
          <a:custGeom>
            <a:avLst/>
            <a:gdLst/>
            <a:ahLst/>
            <a:cxnLst/>
            <a:rect l="l" t="t" r="r" b="b"/>
            <a:pathLst>
              <a:path w="4830392" h="4288786">
                <a:moveTo>
                  <a:pt x="0" y="0"/>
                </a:moveTo>
                <a:lnTo>
                  <a:pt x="4830392" y="0"/>
                </a:lnTo>
                <a:lnTo>
                  <a:pt x="4830392" y="4288787"/>
                </a:lnTo>
                <a:lnTo>
                  <a:pt x="0" y="4288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88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772238" y="4272024"/>
            <a:ext cx="4795660" cy="4552130"/>
          </a:xfrm>
          <a:custGeom>
            <a:avLst/>
            <a:gdLst/>
            <a:ahLst/>
            <a:cxnLst/>
            <a:rect l="l" t="t" r="r" b="b"/>
            <a:pathLst>
              <a:path w="4221114" h="4006760">
                <a:moveTo>
                  <a:pt x="0" y="0"/>
                </a:moveTo>
                <a:lnTo>
                  <a:pt x="4221114" y="0"/>
                </a:lnTo>
                <a:lnTo>
                  <a:pt x="4221114" y="4006760"/>
                </a:lnTo>
                <a:lnTo>
                  <a:pt x="0" y="4006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7673" y="1626280"/>
            <a:ext cx="464427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ial Italics"/>
              </a:rPr>
              <a:t>3. Grid search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3344" y="1626280"/>
            <a:ext cx="4644277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 Italics"/>
              </a:rPr>
              <a:t>4. Random search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5165" y="2151848"/>
            <a:ext cx="7750864" cy="111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Italics"/>
              </a:rPr>
              <a:t>Grid search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bekerja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dengan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mencoba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semua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kombinasi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hyperparameter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33344" y="2180318"/>
            <a:ext cx="7498356" cy="111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Arial"/>
              </a:rPr>
              <a:t>Metode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ini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mencoba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setiap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kombinasi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hyperparameter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secara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acak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26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558AEF-FD33-2836-54AE-854236FCB948}"/>
                  </a:ext>
                </a:extLst>
              </p:cNvPr>
              <p:cNvSpPr txBox="1"/>
              <p:nvPr/>
            </p:nvSpPr>
            <p:spPr>
              <a:xfrm>
                <a:off x="2500484" y="3053378"/>
                <a:ext cx="5357239" cy="1860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558AEF-FD33-2836-54AE-854236FCB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484" y="3053378"/>
                <a:ext cx="5357239" cy="1860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13">
            <a:extLst>
              <a:ext uri="{FF2B5EF4-FFF2-40B4-BE49-F238E27FC236}">
                <a16:creationId xmlns:a16="http://schemas.microsoft.com/office/drawing/2014/main" id="{9EB74251-3990-C62E-B4FA-6572A3AA7C82}"/>
              </a:ext>
            </a:extLst>
          </p:cNvPr>
          <p:cNvSpPr txBox="1"/>
          <p:nvPr/>
        </p:nvSpPr>
        <p:spPr>
          <a:xfrm>
            <a:off x="1406013" y="3768753"/>
            <a:ext cx="172763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US" sz="4400" dirty="0">
                <a:latin typeface="Arial"/>
              </a:rPr>
              <a:t>MAE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7AE0BA-0325-67AC-5689-F17CDF0AE8F4}"/>
                  </a:ext>
                </a:extLst>
              </p:cNvPr>
              <p:cNvSpPr txBox="1"/>
              <p:nvPr/>
            </p:nvSpPr>
            <p:spPr>
              <a:xfrm>
                <a:off x="3328653" y="5590762"/>
                <a:ext cx="4551930" cy="2634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7AE0BA-0325-67AC-5689-F17CDF0AE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653" y="5590762"/>
                <a:ext cx="4551930" cy="263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13">
            <a:extLst>
              <a:ext uri="{FF2B5EF4-FFF2-40B4-BE49-F238E27FC236}">
                <a16:creationId xmlns:a16="http://schemas.microsoft.com/office/drawing/2014/main" id="{346ADF62-320C-9A5A-8210-FD2FBCC5115E}"/>
              </a:ext>
            </a:extLst>
          </p:cNvPr>
          <p:cNvSpPr txBox="1"/>
          <p:nvPr/>
        </p:nvSpPr>
        <p:spPr>
          <a:xfrm>
            <a:off x="1037176" y="6783827"/>
            <a:ext cx="214564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US" sz="4400" dirty="0">
                <a:latin typeface="Arial"/>
              </a:rPr>
              <a:t>RMSE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1046E-9A49-3470-1F82-B69F0A62C894}"/>
                  </a:ext>
                </a:extLst>
              </p:cNvPr>
              <p:cNvSpPr txBox="1"/>
              <p:nvPr/>
            </p:nvSpPr>
            <p:spPr>
              <a:xfrm>
                <a:off x="11977914" y="3227412"/>
                <a:ext cx="5357239" cy="1516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4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81046E-9A49-3470-1F82-B69F0A62C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914" y="3227412"/>
                <a:ext cx="5357239" cy="1516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13">
            <a:extLst>
              <a:ext uri="{FF2B5EF4-FFF2-40B4-BE49-F238E27FC236}">
                <a16:creationId xmlns:a16="http://schemas.microsoft.com/office/drawing/2014/main" id="{D454DC46-AE40-6343-894B-C59F4B335CB6}"/>
              </a:ext>
            </a:extLst>
          </p:cNvPr>
          <p:cNvSpPr txBox="1"/>
          <p:nvPr/>
        </p:nvSpPr>
        <p:spPr>
          <a:xfrm>
            <a:off x="8984880" y="3765736"/>
            <a:ext cx="311967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US" sz="4400" i="1" dirty="0">
                <a:latin typeface="Arial"/>
              </a:rPr>
              <a:t>R-squared</a:t>
            </a: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C2DB5F42-6856-0DED-3B31-6CAEB12A1B1D}"/>
              </a:ext>
            </a:extLst>
          </p:cNvPr>
          <p:cNvSpPr txBox="1"/>
          <p:nvPr/>
        </p:nvSpPr>
        <p:spPr>
          <a:xfrm>
            <a:off x="1701127" y="1596587"/>
            <a:ext cx="5228108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Evaluasi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13">
                <a:extLst>
                  <a:ext uri="{FF2B5EF4-FFF2-40B4-BE49-F238E27FC236}">
                    <a16:creationId xmlns:a16="http://schemas.microsoft.com/office/drawing/2014/main" id="{D5A0DC7E-2DB3-8338-F76A-DBE832A437C3}"/>
                  </a:ext>
                </a:extLst>
              </p:cNvPr>
              <p:cNvSpPr txBox="1"/>
              <p:nvPr/>
            </p:nvSpPr>
            <p:spPr>
              <a:xfrm>
                <a:off x="8984880" y="6037762"/>
                <a:ext cx="8350273" cy="23083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5441" lvl="1" algn="just">
                  <a:lnSpc>
                    <a:spcPts val="4480"/>
                  </a:lnSpc>
                </a:pPr>
                <a:r>
                  <a:rPr lang="en-GB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Keterangan :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Arial"/>
                  </a:rPr>
                  <a:t>nilai </a:t>
                </a:r>
                <a:r>
                  <a:rPr lang="en-US" sz="4000" dirty="0" err="1">
                    <a:latin typeface="Arial"/>
                  </a:rPr>
                  <a:t>aktual</a:t>
                </a:r>
                <a:r>
                  <a:rPr lang="en-US" sz="4000" dirty="0">
                    <a:latin typeface="Arial"/>
                  </a:rPr>
                  <a:t> </a:t>
                </a:r>
                <a:r>
                  <a:rPr lang="en-US" sz="4000" dirty="0" err="1">
                    <a:latin typeface="Arial"/>
                  </a:rPr>
                  <a:t>ke</a:t>
                </a:r>
                <a:r>
                  <a:rPr lang="en-US" sz="4000" dirty="0">
                    <a:latin typeface="Arial"/>
                  </a:rPr>
                  <a:t>-𝑖,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i-FI" sz="4000" dirty="0">
                    <a:latin typeface="Arial"/>
                  </a:rPr>
                  <a:t> nilai prediksi ke-𝑖,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latin typeface="Arial"/>
                  </a:rPr>
                  <a:t> </a:t>
                </a:r>
                <a:r>
                  <a:rPr lang="it-IT" sz="4000" dirty="0">
                    <a:latin typeface="Arial"/>
                  </a:rPr>
                  <a:t>nilai rata-rata dari data aktual.</a:t>
                </a:r>
                <a:endParaRPr lang="en-US" sz="4000" dirty="0">
                  <a:latin typeface="Arial"/>
                </a:endParaRPr>
              </a:p>
            </p:txBody>
          </p:sp>
        </mc:Choice>
        <mc:Fallback xmlns="">
          <p:sp>
            <p:nvSpPr>
              <p:cNvPr id="39" name="TextBox 13">
                <a:extLst>
                  <a:ext uri="{FF2B5EF4-FFF2-40B4-BE49-F238E27FC236}">
                    <a16:creationId xmlns:a16="http://schemas.microsoft.com/office/drawing/2014/main" id="{D5A0DC7E-2DB3-8338-F76A-DBE832A43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880" y="6037762"/>
                <a:ext cx="8350273" cy="2308324"/>
              </a:xfrm>
              <a:prstGeom prst="rect">
                <a:avLst/>
              </a:prstGeom>
              <a:blipFill>
                <a:blip r:embed="rId8"/>
                <a:stretch>
                  <a:fillRect t="-8179" r="-1387" b="-1240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13">
            <a:extLst>
              <a:ext uri="{FF2B5EF4-FFF2-40B4-BE49-F238E27FC236}">
                <a16:creationId xmlns:a16="http://schemas.microsoft.com/office/drawing/2014/main" id="{91B9A51A-6C5D-97DC-F1A4-FEC5C1E312E2}"/>
              </a:ext>
            </a:extLst>
          </p:cNvPr>
          <p:cNvSpPr txBox="1"/>
          <p:nvPr/>
        </p:nvSpPr>
        <p:spPr>
          <a:xfrm>
            <a:off x="1003966" y="9004875"/>
            <a:ext cx="835027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(Cappelli et al, 2023).</a:t>
            </a:r>
            <a:endParaRPr lang="en-US" sz="4000" dirty="0"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75657" y="3584573"/>
            <a:ext cx="10136686" cy="301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500">
                <a:solidFill>
                  <a:srgbClr val="FFFFFF"/>
                </a:solidFill>
                <a:latin typeface="Arial Bold"/>
              </a:rPr>
              <a:t>HASIL DAN PEMBAHASAN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28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309378" y="2763751"/>
            <a:ext cx="17112771" cy="4759498"/>
            <a:chOff x="0" y="0"/>
            <a:chExt cx="4507067" cy="1253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7068" cy="1253530"/>
            </a:xfrm>
            <a:custGeom>
              <a:avLst/>
              <a:gdLst/>
              <a:ahLst/>
              <a:cxnLst/>
              <a:rect l="l" t="t" r="r" b="b"/>
              <a:pathLst>
                <a:path w="4507068" h="1253530">
                  <a:moveTo>
                    <a:pt x="23073" y="0"/>
                  </a:moveTo>
                  <a:lnTo>
                    <a:pt x="4483995" y="0"/>
                  </a:lnTo>
                  <a:cubicBezTo>
                    <a:pt x="4496738" y="0"/>
                    <a:pt x="4507068" y="10330"/>
                    <a:pt x="4507068" y="23073"/>
                  </a:cubicBezTo>
                  <a:lnTo>
                    <a:pt x="4507068" y="1230458"/>
                  </a:lnTo>
                  <a:cubicBezTo>
                    <a:pt x="4507068" y="1236577"/>
                    <a:pt x="4504637" y="1242445"/>
                    <a:pt x="4500310" y="1246772"/>
                  </a:cubicBezTo>
                  <a:cubicBezTo>
                    <a:pt x="4495983" y="1251099"/>
                    <a:pt x="4490114" y="1253530"/>
                    <a:pt x="4483995" y="1253530"/>
                  </a:cubicBezTo>
                  <a:lnTo>
                    <a:pt x="23073" y="1253530"/>
                  </a:lnTo>
                  <a:cubicBezTo>
                    <a:pt x="10330" y="1253530"/>
                    <a:pt x="0" y="1243200"/>
                    <a:pt x="0" y="1230458"/>
                  </a:cubicBezTo>
                  <a:lnTo>
                    <a:pt x="0" y="23073"/>
                  </a:lnTo>
                  <a:cubicBezTo>
                    <a:pt x="0" y="16953"/>
                    <a:pt x="2431" y="11085"/>
                    <a:pt x="6758" y="6758"/>
                  </a:cubicBezTo>
                  <a:cubicBezTo>
                    <a:pt x="11085" y="2431"/>
                    <a:pt x="16953" y="0"/>
                    <a:pt x="230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7067" cy="128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5789" y="3584573"/>
            <a:ext cx="10136686" cy="301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500" dirty="0">
                <a:solidFill>
                  <a:srgbClr val="243B90"/>
                </a:solidFill>
                <a:latin typeface="Arial Bold"/>
              </a:rPr>
              <a:t>KONSTRUKSI MODEL AWAL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KONSTRUKSI 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MODEL AWAL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29</a:t>
            </a:r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F567FF14-D0EE-98EF-8D5F-824490B5EF9B}"/>
              </a:ext>
            </a:extLst>
          </p:cNvPr>
          <p:cNvSpPr txBox="1"/>
          <p:nvPr/>
        </p:nvSpPr>
        <p:spPr>
          <a:xfrm>
            <a:off x="1120964" y="1489722"/>
            <a:ext cx="6452273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Pelatihan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Model Awal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7AB1E2F2-323F-3CED-EF55-E2CD77F2847C}"/>
              </a:ext>
            </a:extLst>
          </p:cNvPr>
          <p:cNvSpPr txBox="1"/>
          <p:nvPr/>
        </p:nvSpPr>
        <p:spPr>
          <a:xfrm>
            <a:off x="1842174" y="2502884"/>
            <a:ext cx="14603652" cy="585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Konstruksi model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regresi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menjadi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regresi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proses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53130C-914D-58D5-3F91-32BF7F5D270F}"/>
                  </a:ext>
                </a:extLst>
              </p:cNvPr>
              <p:cNvSpPr txBox="1"/>
              <p:nvPr/>
            </p:nvSpPr>
            <p:spPr>
              <a:xfrm>
                <a:off x="6979963" y="3368490"/>
                <a:ext cx="432807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53130C-914D-58D5-3F91-32BF7F5D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63" y="3368490"/>
                <a:ext cx="4328075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B610E2-34E1-D292-E3E1-DDCDC9DC6461}"/>
                  </a:ext>
                </a:extLst>
              </p:cNvPr>
              <p:cNvSpPr txBox="1"/>
              <p:nvPr/>
            </p:nvSpPr>
            <p:spPr>
              <a:xfrm>
                <a:off x="1842174" y="4998972"/>
                <a:ext cx="14603652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B610E2-34E1-D292-E3E1-DDCDC9DC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74" y="4998972"/>
                <a:ext cx="1460365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>
            <a:extLst>
              <a:ext uri="{FF2B5EF4-FFF2-40B4-BE49-F238E27FC236}">
                <a16:creationId xmlns:a16="http://schemas.microsoft.com/office/drawing/2014/main" id="{7067B9E5-9B35-F3BF-BB8D-CE86F4C1E8A0}"/>
              </a:ext>
            </a:extLst>
          </p:cNvPr>
          <p:cNvSpPr/>
          <p:nvPr/>
        </p:nvSpPr>
        <p:spPr>
          <a:xfrm rot="5400000">
            <a:off x="8719545" y="4101430"/>
            <a:ext cx="848912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E09D5C77-7BFA-40CB-4BB5-1D9F5BBC9277}"/>
                  </a:ext>
                </a:extLst>
              </p:cNvPr>
              <p:cNvSpPr txBox="1"/>
              <p:nvPr/>
            </p:nvSpPr>
            <p:spPr>
              <a:xfrm>
                <a:off x="0" y="6734904"/>
                <a:ext cx="10090500" cy="22574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5441" lvl="1" algn="just">
                  <a:lnSpc>
                    <a:spcPts val="4480"/>
                  </a:lnSpc>
                </a:pPr>
                <a:r>
                  <a:rPr lang="en-GB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Keterangan :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3200" dirty="0">
                    <a:latin typeface="Arial"/>
                  </a:rPr>
                  <a:t>Peubah respon (</a:t>
                </a:r>
                <a:r>
                  <a:rPr lang="it-IT" sz="3200" i="1" dirty="0">
                    <a:latin typeface="Arial"/>
                  </a:rPr>
                  <a:t>hotspot)</a:t>
                </a:r>
                <a:r>
                  <a:rPr lang="it-IT" sz="3200" dirty="0">
                    <a:latin typeface="Arial"/>
                  </a:rPr>
                  <a:t> data ke</a:t>
                </a:r>
                <a:r>
                  <a:rPr lang="fi-FI" sz="3200" dirty="0">
                    <a:latin typeface="Arial"/>
                  </a:rPr>
                  <a:t>-𝑖</a:t>
                </a:r>
                <a:r>
                  <a:rPr lang="en-US" sz="3200" dirty="0">
                    <a:latin typeface="Arial"/>
                  </a:rPr>
                  <a:t>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i-FI" sz="3200" dirty="0">
                    <a:latin typeface="Arial"/>
                  </a:rPr>
                  <a:t> </a:t>
                </a:r>
                <a:r>
                  <a:rPr lang="it-IT" sz="3200" dirty="0">
                    <a:latin typeface="Arial"/>
                  </a:rPr>
                  <a:t>Peubah 1 (curah hujan) data ke</a:t>
                </a:r>
                <a:r>
                  <a:rPr lang="fi-FI" sz="3200" dirty="0">
                    <a:latin typeface="Arial"/>
                  </a:rPr>
                  <a:t>-𝑖,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Arial"/>
                  </a:rPr>
                  <a:t> </a:t>
                </a:r>
                <a:r>
                  <a:rPr lang="it-IT" sz="3200" dirty="0">
                    <a:latin typeface="Arial"/>
                  </a:rPr>
                  <a:t>Peubah 2 (anomali curah hujan) data ke</a:t>
                </a:r>
                <a:r>
                  <a:rPr lang="fi-FI" sz="3200" dirty="0">
                    <a:latin typeface="Arial"/>
                  </a:rPr>
                  <a:t>-𝑖</a:t>
                </a:r>
                <a:r>
                  <a:rPr lang="it-IT" sz="3200" dirty="0">
                    <a:latin typeface="Arial"/>
                  </a:rPr>
                  <a:t>,</a:t>
                </a:r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E09D5C77-7BFA-40CB-4BB5-1D9F5BBC9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34904"/>
                <a:ext cx="10090500" cy="2257477"/>
              </a:xfrm>
              <a:prstGeom prst="rect">
                <a:avLst/>
              </a:prstGeom>
              <a:blipFill>
                <a:blip r:embed="rId8"/>
                <a:stretch>
                  <a:fillRect t="-7027" b="-1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8E2C48FE-A4A6-91E4-08B7-8AFBDE7372BC}"/>
                  </a:ext>
                </a:extLst>
              </p:cNvPr>
              <p:cNvSpPr txBox="1"/>
              <p:nvPr/>
            </p:nvSpPr>
            <p:spPr>
              <a:xfrm>
                <a:off x="8915400" y="6734903"/>
                <a:ext cx="10090500" cy="23083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3200" dirty="0">
                    <a:latin typeface="Arial"/>
                  </a:rPr>
                  <a:t>Peubah 3 (hari tanpa hujan</a:t>
                </a:r>
                <a:r>
                  <a:rPr lang="it-IT" sz="3200" i="1" dirty="0">
                    <a:latin typeface="Arial"/>
                  </a:rPr>
                  <a:t>)</a:t>
                </a:r>
                <a:r>
                  <a:rPr lang="it-IT" sz="3200" dirty="0">
                    <a:latin typeface="Arial"/>
                  </a:rPr>
                  <a:t> data ke</a:t>
                </a:r>
                <a:r>
                  <a:rPr lang="fi-FI" sz="3200" dirty="0">
                    <a:latin typeface="Arial"/>
                  </a:rPr>
                  <a:t>-𝑖</a:t>
                </a:r>
                <a:r>
                  <a:rPr lang="en-US" sz="3200" dirty="0">
                    <a:latin typeface="Arial"/>
                  </a:rPr>
                  <a:t>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i-FI" sz="3200" dirty="0">
                    <a:latin typeface="Arial"/>
                  </a:rPr>
                  <a:t> </a:t>
                </a:r>
                <a:r>
                  <a:rPr lang="it-IT" sz="3200" dirty="0">
                    <a:latin typeface="Arial"/>
                  </a:rPr>
                  <a:t>Peubah 4 (Indeks ENSO) data ke</a:t>
                </a:r>
                <a:r>
                  <a:rPr lang="fi-FI" sz="3200" dirty="0">
                    <a:latin typeface="Arial"/>
                  </a:rPr>
                  <a:t>-𝑖,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Arial"/>
                  </a:rPr>
                  <a:t> </a:t>
                </a:r>
                <a:r>
                  <a:rPr lang="it-IT" sz="3200" dirty="0">
                    <a:latin typeface="Arial"/>
                  </a:rPr>
                  <a:t>Peubah 5 (Indeks IOD) data ke</a:t>
                </a:r>
                <a:r>
                  <a:rPr lang="fi-FI" sz="3200" dirty="0">
                    <a:latin typeface="Arial"/>
                  </a:rPr>
                  <a:t>-𝑖</a:t>
                </a:r>
                <a:r>
                  <a:rPr lang="it-IT" sz="3200" dirty="0">
                    <a:latin typeface="Arial"/>
                  </a:rPr>
                  <a:t>,</a:t>
                </a:r>
              </a:p>
              <a:p>
                <a:pPr marL="345441" lvl="1" algn="just">
                  <a:lnSpc>
                    <a:spcPts val="448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Arial"/>
                  </a:rPr>
                  <a:t> </a:t>
                </a:r>
                <a:r>
                  <a:rPr lang="pt-BR" sz="3200" i="1" dirty="0">
                    <a:latin typeface="Arial"/>
                  </a:rPr>
                  <a:t>Error</a:t>
                </a:r>
                <a:r>
                  <a:rPr lang="pt-BR" sz="3200" dirty="0">
                    <a:latin typeface="Arial"/>
                  </a:rPr>
                  <a:t> pada data ke</a:t>
                </a:r>
                <a:r>
                  <a:rPr lang="fi-FI" sz="3200" dirty="0">
                    <a:latin typeface="Arial"/>
                  </a:rPr>
                  <a:t>-𝑖</a:t>
                </a:r>
                <a:r>
                  <a:rPr lang="it-IT" sz="3200" dirty="0">
                    <a:latin typeface="Arial"/>
                  </a:rPr>
                  <a:t>.</a:t>
                </a:r>
                <a:endParaRPr lang="en-US" sz="3200" dirty="0">
                  <a:latin typeface="Arial"/>
                </a:endParaRPr>
              </a:p>
            </p:txBody>
          </p:sp>
        </mc:Choice>
        <mc:Fallback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8E2C48FE-A4A6-91E4-08B7-8AFBDE737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6734903"/>
                <a:ext cx="10090500" cy="2308324"/>
              </a:xfrm>
              <a:prstGeom prst="rect">
                <a:avLst/>
              </a:prstGeom>
              <a:blipFill>
                <a:blip r:embed="rId9"/>
                <a:stretch>
                  <a:fillRect t="-4233" b="-767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4" grpId="0"/>
      <p:bldP spid="16" grpId="0"/>
      <p:bldP spid="18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KONSTRUKSI 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MODEL AWAL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30</a:t>
            </a:r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F567FF14-D0EE-98EF-8D5F-824490B5EF9B}"/>
              </a:ext>
            </a:extLst>
          </p:cNvPr>
          <p:cNvSpPr txBox="1"/>
          <p:nvPr/>
        </p:nvSpPr>
        <p:spPr>
          <a:xfrm>
            <a:off x="1120964" y="1920795"/>
            <a:ext cx="6452273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Pelatihan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Model Awal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4AF4C9DC-AEFB-8010-7D34-2233CDBA1C38}"/>
              </a:ext>
            </a:extLst>
          </p:cNvPr>
          <p:cNvSpPr txBox="1"/>
          <p:nvPr/>
        </p:nvSpPr>
        <p:spPr>
          <a:xfrm>
            <a:off x="1120964" y="3491601"/>
            <a:ext cx="3862855" cy="74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Arial Bold"/>
              </a:rPr>
              <a:t>Fungsi </a:t>
            </a:r>
            <a:r>
              <a:rPr lang="en-US" sz="4800" dirty="0">
                <a:solidFill>
                  <a:srgbClr val="000000"/>
                </a:solidFill>
                <a:latin typeface="Arial Bold"/>
              </a:rPr>
              <a:t>kernel</a:t>
            </a:r>
            <a:endParaRPr lang="en-US" sz="45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60" name="Freeform 15">
            <a:extLst>
              <a:ext uri="{FF2B5EF4-FFF2-40B4-BE49-F238E27FC236}">
                <a16:creationId xmlns:a16="http://schemas.microsoft.com/office/drawing/2014/main" id="{E87E02D9-1196-E3DF-F71C-EDA71992374D}"/>
              </a:ext>
            </a:extLst>
          </p:cNvPr>
          <p:cNvSpPr/>
          <p:nvPr/>
        </p:nvSpPr>
        <p:spPr>
          <a:xfrm>
            <a:off x="6846303" y="3491601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17613441-47D6-A3B0-1C44-881FF310ED60}"/>
              </a:ext>
            </a:extLst>
          </p:cNvPr>
          <p:cNvSpPr txBox="1"/>
          <p:nvPr/>
        </p:nvSpPr>
        <p:spPr>
          <a:xfrm>
            <a:off x="8143017" y="3491601"/>
            <a:ext cx="6452273" cy="74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800" b="1" dirty="0" err="1">
                <a:latin typeface="Arial"/>
              </a:rPr>
              <a:t>Eksponensial</a:t>
            </a:r>
            <a:r>
              <a:rPr lang="en-US" sz="4800" b="1" dirty="0">
                <a:latin typeface="Arial"/>
              </a:rPr>
              <a:t> </a:t>
            </a:r>
            <a:r>
              <a:rPr lang="en-US" sz="4800" b="1" dirty="0" err="1">
                <a:latin typeface="Arial"/>
              </a:rPr>
              <a:t>kuadrat</a:t>
            </a:r>
            <a:endParaRPr lang="en-US" sz="4500" b="1" dirty="0">
              <a:latin typeface="Arial Bold"/>
            </a:endParaRPr>
          </a:p>
        </p:txBody>
      </p:sp>
      <p:sp>
        <p:nvSpPr>
          <p:cNvPr id="62" name="TextBox 24">
            <a:extLst>
              <a:ext uri="{FF2B5EF4-FFF2-40B4-BE49-F238E27FC236}">
                <a16:creationId xmlns:a16="http://schemas.microsoft.com/office/drawing/2014/main" id="{7BA74448-669F-C99B-DA3E-B4774D15DD4B}"/>
              </a:ext>
            </a:extLst>
          </p:cNvPr>
          <p:cNvSpPr txBox="1"/>
          <p:nvPr/>
        </p:nvSpPr>
        <p:spPr>
          <a:xfrm>
            <a:off x="1120964" y="4720399"/>
            <a:ext cx="5797884" cy="74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800" b="1" dirty="0" err="1">
                <a:latin typeface="Arial"/>
              </a:rPr>
              <a:t>Metode</a:t>
            </a:r>
            <a:r>
              <a:rPr lang="en-US" sz="4800" b="1" dirty="0">
                <a:latin typeface="Arial"/>
              </a:rPr>
              <a:t> </a:t>
            </a:r>
            <a:r>
              <a:rPr lang="en-US" sz="4800" b="1" dirty="0" err="1">
                <a:latin typeface="Arial"/>
              </a:rPr>
              <a:t>optimisasi</a:t>
            </a:r>
            <a:endParaRPr lang="en-US" sz="4500" b="1" dirty="0">
              <a:latin typeface="Arial Bold"/>
            </a:endParaRPr>
          </a:p>
        </p:txBody>
      </p:sp>
      <p:sp>
        <p:nvSpPr>
          <p:cNvPr id="63" name="Freeform 15">
            <a:extLst>
              <a:ext uri="{FF2B5EF4-FFF2-40B4-BE49-F238E27FC236}">
                <a16:creationId xmlns:a16="http://schemas.microsoft.com/office/drawing/2014/main" id="{83820516-AFD3-6644-2D22-6D3327B8660E}"/>
              </a:ext>
            </a:extLst>
          </p:cNvPr>
          <p:cNvSpPr/>
          <p:nvPr/>
        </p:nvSpPr>
        <p:spPr>
          <a:xfrm>
            <a:off x="6846303" y="4720399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398A4C09-5A11-6751-8846-C2970D24E8C8}"/>
              </a:ext>
            </a:extLst>
          </p:cNvPr>
          <p:cNvSpPr txBox="1"/>
          <p:nvPr/>
        </p:nvSpPr>
        <p:spPr>
          <a:xfrm>
            <a:off x="8143017" y="4720399"/>
            <a:ext cx="8544783" cy="76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800" b="1" dirty="0">
                <a:latin typeface="Arial Italics"/>
              </a:rPr>
              <a:t>Maximum Marginal Likelihood</a:t>
            </a:r>
            <a:endParaRPr lang="en-US" sz="4500" b="1" dirty="0">
              <a:latin typeface="Arial Bold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DC66C2AE-3B17-EE62-ED1D-3313D26BD266}"/>
              </a:ext>
            </a:extLst>
          </p:cNvPr>
          <p:cNvSpPr txBox="1"/>
          <p:nvPr/>
        </p:nvSpPr>
        <p:spPr>
          <a:xfrm>
            <a:off x="1120964" y="6014327"/>
            <a:ext cx="5797884" cy="74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800" b="1" dirty="0" err="1">
                <a:latin typeface="Arial"/>
              </a:rPr>
              <a:t>Metrik</a:t>
            </a:r>
            <a:r>
              <a:rPr lang="en-US" sz="4800" b="1" dirty="0">
                <a:latin typeface="Arial"/>
              </a:rPr>
              <a:t> </a:t>
            </a:r>
            <a:r>
              <a:rPr lang="en-US" sz="4800" b="1" dirty="0" err="1">
                <a:latin typeface="Arial"/>
              </a:rPr>
              <a:t>akurasi</a:t>
            </a:r>
            <a:endParaRPr lang="en-US" sz="4500" b="1" dirty="0">
              <a:latin typeface="Arial Bold"/>
            </a:endParaRPr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5C8C5E14-1E8E-EEC2-781D-C351FA6BC6C6}"/>
              </a:ext>
            </a:extLst>
          </p:cNvPr>
          <p:cNvSpPr txBox="1"/>
          <p:nvPr/>
        </p:nvSpPr>
        <p:spPr>
          <a:xfrm>
            <a:off x="8143017" y="6011262"/>
            <a:ext cx="8544783" cy="76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RMSE, MAE, dan </a:t>
            </a:r>
            <a:r>
              <a:rPr lang="en-US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R-squared</a:t>
            </a:r>
            <a:endParaRPr lang="en-US" sz="45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15">
            <a:extLst>
              <a:ext uri="{FF2B5EF4-FFF2-40B4-BE49-F238E27FC236}">
                <a16:creationId xmlns:a16="http://schemas.microsoft.com/office/drawing/2014/main" id="{9484B95F-CEE8-4F54-7CBF-A0709A1BF82D}"/>
              </a:ext>
            </a:extLst>
          </p:cNvPr>
          <p:cNvSpPr/>
          <p:nvPr/>
        </p:nvSpPr>
        <p:spPr>
          <a:xfrm>
            <a:off x="6846303" y="6042295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</p:spTree>
    <p:extLst>
      <p:ext uri="{BB962C8B-B14F-4D97-AF65-F5344CB8AC3E}">
        <p14:creationId xmlns:p14="http://schemas.microsoft.com/office/powerpoint/2010/main" val="2295873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1" grpId="0"/>
      <p:bldP spid="62" grpId="0"/>
      <p:bldP spid="64" grpId="0"/>
      <p:bldP spid="65" grpId="0"/>
      <p:bldP spid="6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" y="-47348"/>
            <a:ext cx="5915855" cy="211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HASIL PREDIKSI</a:t>
            </a:r>
          </a:p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model awal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endParaRPr lang="en-US" sz="3899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1874" y="8909901"/>
            <a:ext cx="17024253" cy="589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Arial"/>
              </a:rPr>
              <a:t>Gambar 1.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Hasil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prediksi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jumlah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Arial Italics"/>
              </a:rPr>
              <a:t>hotspot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dari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model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awal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Arial"/>
              </a:rPr>
              <a:t>regresi</a:t>
            </a:r>
            <a:r>
              <a:rPr lang="en-US" sz="3500" dirty="0">
                <a:solidFill>
                  <a:srgbClr val="000000"/>
                </a:solidFill>
                <a:latin typeface="Arial"/>
              </a:rPr>
              <a:t> proses Gaussian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88A0D11-BFB8-C189-106F-C43898186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1947" y="1413943"/>
            <a:ext cx="14084106" cy="749598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667971" y="4287554"/>
            <a:ext cx="4399288" cy="676128"/>
            <a:chOff x="0" y="0"/>
            <a:chExt cx="1158660" cy="1780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158660" cy="17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04647" y="4287554"/>
            <a:ext cx="7058533" cy="676128"/>
            <a:chOff x="0" y="0"/>
            <a:chExt cx="1859037" cy="1780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29499" y="7886929"/>
            <a:ext cx="16790531" cy="1247592"/>
            <a:chOff x="0" y="0"/>
            <a:chExt cx="4422197" cy="54786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422198" cy="547861"/>
            </a:xfrm>
            <a:custGeom>
              <a:avLst/>
              <a:gdLst/>
              <a:ahLst/>
              <a:cxnLst/>
              <a:rect l="l" t="t" r="r" b="b"/>
              <a:pathLst>
                <a:path w="4422198" h="547861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524345"/>
                  </a:lnTo>
                  <a:cubicBezTo>
                    <a:pt x="4422198" y="537332"/>
                    <a:pt x="4411669" y="547861"/>
                    <a:pt x="4398682" y="547861"/>
                  </a:cubicBezTo>
                  <a:lnTo>
                    <a:pt x="23516" y="547861"/>
                  </a:lnTo>
                  <a:cubicBezTo>
                    <a:pt x="17279" y="547861"/>
                    <a:pt x="11298" y="545383"/>
                    <a:pt x="6888" y="540973"/>
                  </a:cubicBezTo>
                  <a:cubicBezTo>
                    <a:pt x="2478" y="536563"/>
                    <a:pt x="0" y="530582"/>
                    <a:pt x="0" y="524345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4422197" cy="576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AKURASI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MODEL AWAL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32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CAE136F-6B09-268E-5A2D-3A0029559AB8}"/>
              </a:ext>
            </a:extLst>
          </p:cNvPr>
          <p:cNvGrpSpPr/>
          <p:nvPr/>
        </p:nvGrpSpPr>
        <p:grpSpPr>
          <a:xfrm>
            <a:off x="660091" y="2434010"/>
            <a:ext cx="16959938" cy="2872697"/>
            <a:chOff x="660091" y="2434010"/>
            <a:chExt cx="16959938" cy="2872697"/>
          </a:xfrm>
        </p:grpSpPr>
        <p:grpSp>
          <p:nvGrpSpPr>
            <p:cNvPr id="10" name="Group 10"/>
            <p:cNvGrpSpPr/>
            <p:nvPr/>
          </p:nvGrpSpPr>
          <p:grpSpPr>
            <a:xfrm>
              <a:off x="667971" y="2860144"/>
              <a:ext cx="6034579" cy="969498"/>
              <a:chOff x="0" y="0"/>
              <a:chExt cx="1589354" cy="25534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89354" cy="255341"/>
              </a:xfrm>
              <a:custGeom>
                <a:avLst/>
                <a:gdLst/>
                <a:ahLst/>
                <a:cxnLst/>
                <a:rect l="l" t="t" r="r" b="b"/>
                <a:pathLst>
                  <a:path w="1589354" h="255341">
                    <a:moveTo>
                      <a:pt x="0" y="0"/>
                    </a:moveTo>
                    <a:lnTo>
                      <a:pt x="1589354" y="0"/>
                    </a:lnTo>
                    <a:lnTo>
                      <a:pt x="1589354" y="255341"/>
                    </a:lnTo>
                    <a:lnTo>
                      <a:pt x="0" y="255341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589354" cy="283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60091" y="2448812"/>
              <a:ext cx="6034579" cy="676128"/>
              <a:chOff x="0" y="0"/>
              <a:chExt cx="1589354" cy="1780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89354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589354" h="178075">
                    <a:moveTo>
                      <a:pt x="0" y="0"/>
                    </a:moveTo>
                    <a:lnTo>
                      <a:pt x="1589354" y="0"/>
                    </a:lnTo>
                    <a:lnTo>
                      <a:pt x="1589354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589354" cy="206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755627" y="3153515"/>
              <a:ext cx="3292069" cy="676128"/>
              <a:chOff x="0" y="0"/>
              <a:chExt cx="867047" cy="1780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6704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867047" h="178075">
                    <a:moveTo>
                      <a:pt x="0" y="0"/>
                    </a:moveTo>
                    <a:lnTo>
                      <a:pt x="867047" y="0"/>
                    </a:lnTo>
                    <a:lnTo>
                      <a:pt x="86704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67047" cy="206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070330" y="3153515"/>
              <a:ext cx="3292069" cy="676128"/>
              <a:chOff x="0" y="0"/>
              <a:chExt cx="867047" cy="1780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6704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867047" h="178075">
                    <a:moveTo>
                      <a:pt x="0" y="0"/>
                    </a:moveTo>
                    <a:lnTo>
                      <a:pt x="867047" y="0"/>
                    </a:lnTo>
                    <a:lnTo>
                      <a:pt x="86704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867047" cy="206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3400792" y="3153515"/>
              <a:ext cx="4219237" cy="676128"/>
              <a:chOff x="0" y="0"/>
              <a:chExt cx="1111239" cy="1780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11239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11239" h="178075">
                    <a:moveTo>
                      <a:pt x="0" y="0"/>
                    </a:moveTo>
                    <a:lnTo>
                      <a:pt x="1111239" y="0"/>
                    </a:lnTo>
                    <a:lnTo>
                      <a:pt x="1111239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1111239" cy="206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6755627" y="2434010"/>
              <a:ext cx="10864402" cy="676128"/>
              <a:chOff x="0" y="0"/>
              <a:chExt cx="2861406" cy="1780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861406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2861406" h="178075">
                    <a:moveTo>
                      <a:pt x="0" y="0"/>
                    </a:moveTo>
                    <a:lnTo>
                      <a:pt x="2861406" y="0"/>
                    </a:lnTo>
                    <a:lnTo>
                      <a:pt x="2861406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2861406" cy="206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1747452" y="2775403"/>
              <a:ext cx="3353096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 err="1">
                  <a:solidFill>
                    <a:srgbClr val="FFFFFF"/>
                  </a:solidFill>
                  <a:latin typeface="Arial Bold"/>
                </a:rPr>
                <a:t>Jenis</a:t>
              </a:r>
              <a:r>
                <a:rPr lang="en-US" sz="3899" dirty="0">
                  <a:solidFill>
                    <a:srgbClr val="FFFFFF"/>
                  </a:solidFill>
                  <a:latin typeface="Arial Bold"/>
                </a:rPr>
                <a:t> Data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747452" y="3862864"/>
              <a:ext cx="3353096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Data </a:t>
              </a:r>
              <a:r>
                <a:rPr lang="en-US" sz="3899">
                  <a:solidFill>
                    <a:srgbClr val="000000"/>
                  </a:solidFill>
                  <a:latin typeface="Arial Italics"/>
                </a:rPr>
                <a:t>Training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29499" y="4567567"/>
              <a:ext cx="518900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>
                  <a:solidFill>
                    <a:srgbClr val="000000"/>
                  </a:solidFill>
                  <a:latin typeface="Arial"/>
                </a:rPr>
                <a:t>Data </a:t>
              </a:r>
              <a:r>
                <a:rPr lang="en-US" sz="3899" dirty="0">
                  <a:solidFill>
                    <a:srgbClr val="000000"/>
                  </a:solidFill>
                  <a:latin typeface="Arial Italics"/>
                </a:rPr>
                <a:t>Testing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694600" y="3158161"/>
              <a:ext cx="3353096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FFFFFF"/>
                  </a:solidFill>
                  <a:latin typeface="Arial Bold"/>
                </a:rPr>
                <a:t>RMSE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0047696" y="3186736"/>
              <a:ext cx="3353096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FFFFFF"/>
                  </a:solidFill>
                  <a:latin typeface="Arial Bold"/>
                </a:rPr>
                <a:t>MAE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3833863" y="3158161"/>
              <a:ext cx="3353096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FFFFFF"/>
                  </a:solidFill>
                  <a:latin typeface="Arial Bold"/>
                </a:rPr>
                <a:t>R-squared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047696" y="2434408"/>
              <a:ext cx="4374015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 err="1">
                  <a:solidFill>
                    <a:srgbClr val="FFFFFF"/>
                  </a:solidFill>
                  <a:latin typeface="Arial Bold"/>
                </a:rPr>
                <a:t>Metrik</a:t>
              </a:r>
              <a:r>
                <a:rPr lang="en-US" sz="3899" dirty="0">
                  <a:solidFill>
                    <a:srgbClr val="FFFFFF"/>
                  </a:solidFill>
                  <a:latin typeface="Arial Bold"/>
                </a:rPr>
                <a:t> </a:t>
              </a:r>
              <a:r>
                <a:rPr lang="en-US" sz="3899" dirty="0" err="1">
                  <a:solidFill>
                    <a:srgbClr val="FFFFFF"/>
                  </a:solidFill>
                  <a:latin typeface="Arial Bold"/>
                </a:rPr>
                <a:t>Akurasi</a:t>
              </a:r>
              <a:endParaRPr lang="en-US" sz="3899" dirty="0">
                <a:solidFill>
                  <a:srgbClr val="FFFFFF"/>
                </a:solidFill>
                <a:latin typeface="Arial Bold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6755627" y="3862864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492,06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6755627" y="4527636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1116,9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070330" y="3832458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247,69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070330" y="4497230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503,99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3853059" y="3832458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90,38%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3853059" y="4497230"/>
              <a:ext cx="3314703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000000"/>
                  </a:solidFill>
                  <a:latin typeface="Arial"/>
                </a:rPr>
                <a:t>20,44%</a:t>
              </a: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2030182" y="8125071"/>
            <a:ext cx="15137581" cy="110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 i="1" dirty="0">
                <a:solidFill>
                  <a:srgbClr val="FFFFFF"/>
                </a:solidFill>
                <a:latin typeface="Arial"/>
              </a:rPr>
              <a:t>Overfitting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kemungkinan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terjadi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karena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b="1" dirty="0">
                <a:solidFill>
                  <a:srgbClr val="FFFFFF"/>
                </a:solidFill>
                <a:latin typeface="Arial"/>
              </a:rPr>
              <a:t>kernel </a:t>
            </a:r>
            <a:r>
              <a:rPr lang="en-US" sz="3200" b="1" dirty="0" err="1">
                <a:solidFill>
                  <a:srgbClr val="FFFFFF"/>
                </a:solidFill>
                <a:latin typeface="Arial"/>
              </a:rPr>
              <a:t>tidak</a:t>
            </a:r>
            <a:r>
              <a:rPr lang="en-US" sz="32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/>
              </a:rPr>
              <a:t>cocok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mendeskripsikan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data. 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119021" y="1604149"/>
            <a:ext cx="12049959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00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900" dirty="0">
                <a:solidFill>
                  <a:srgbClr val="000000"/>
                </a:solidFill>
                <a:latin typeface="Arial Bold"/>
              </a:rPr>
              <a:t> 2.</a:t>
            </a:r>
            <a:r>
              <a:rPr lang="en-US" sz="39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Arial"/>
              </a:rPr>
              <a:t>Akurasi</a:t>
            </a:r>
            <a:r>
              <a:rPr lang="en-US" sz="3900" dirty="0">
                <a:solidFill>
                  <a:srgbClr val="000000"/>
                </a:solidFill>
                <a:latin typeface="Arial"/>
              </a:rPr>
              <a:t> model </a:t>
            </a:r>
            <a:r>
              <a:rPr lang="en-US" sz="3900" dirty="0" err="1">
                <a:solidFill>
                  <a:srgbClr val="000000"/>
                </a:solidFill>
                <a:latin typeface="Arial"/>
              </a:rPr>
              <a:t>awal</a:t>
            </a:r>
            <a:r>
              <a:rPr lang="en-US" sz="39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Arial"/>
              </a:rPr>
              <a:t>regresi</a:t>
            </a:r>
            <a:r>
              <a:rPr lang="en-US" sz="3900" dirty="0">
                <a:solidFill>
                  <a:srgbClr val="000000"/>
                </a:solidFill>
                <a:latin typeface="Arial"/>
              </a:rPr>
              <a:t> proses Gaussian</a:t>
            </a:r>
          </a:p>
        </p:txBody>
      </p:sp>
      <p:sp>
        <p:nvSpPr>
          <p:cNvPr id="63" name="Freeform 63"/>
          <p:cNvSpPr/>
          <p:nvPr/>
        </p:nvSpPr>
        <p:spPr>
          <a:xfrm>
            <a:off x="1186308" y="8248896"/>
            <a:ext cx="616371" cy="444908"/>
          </a:xfrm>
          <a:custGeom>
            <a:avLst/>
            <a:gdLst/>
            <a:ahLst/>
            <a:cxnLst/>
            <a:rect l="l" t="t" r="r" b="b"/>
            <a:pathLst>
              <a:path w="616371" h="444908">
                <a:moveTo>
                  <a:pt x="0" y="0"/>
                </a:moveTo>
                <a:lnTo>
                  <a:pt x="616371" y="0"/>
                </a:lnTo>
                <a:lnTo>
                  <a:pt x="616371" y="444908"/>
                </a:lnTo>
                <a:lnTo>
                  <a:pt x="0" y="444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6CA3EFDC-6E0C-1BE1-7B16-9935AFC5FEF8}"/>
              </a:ext>
            </a:extLst>
          </p:cNvPr>
          <p:cNvSpPr txBox="1"/>
          <p:nvPr/>
        </p:nvSpPr>
        <p:spPr>
          <a:xfrm>
            <a:off x="1721892" y="6694070"/>
            <a:ext cx="14844216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300"/>
              </a:lnSpc>
              <a:spcBef>
                <a:spcPct val="0"/>
              </a:spcBef>
            </a:pPr>
            <a:r>
              <a:rPr lang="it-IT" sz="4500" dirty="0">
                <a:solidFill>
                  <a:srgbClr val="000000"/>
                </a:solidFill>
                <a:latin typeface="Arial Bold"/>
              </a:rPr>
              <a:t>Model regresi proses Gaussian mengalami </a:t>
            </a:r>
            <a:r>
              <a:rPr lang="it-IT" sz="4500" i="1" dirty="0">
                <a:solidFill>
                  <a:srgbClr val="000000"/>
                </a:solidFill>
                <a:latin typeface="Arial Bold"/>
              </a:rPr>
              <a:t>overfitting</a:t>
            </a:r>
            <a:r>
              <a:rPr lang="it-IT" sz="4500" dirty="0">
                <a:solidFill>
                  <a:srgbClr val="000000"/>
                </a:solidFill>
                <a:latin typeface="Arial Bold"/>
              </a:rPr>
              <a:t>.</a:t>
            </a:r>
            <a:endParaRPr lang="en-US" sz="45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70" name="Freeform 15">
            <a:extLst>
              <a:ext uri="{FF2B5EF4-FFF2-40B4-BE49-F238E27FC236}">
                <a16:creationId xmlns:a16="http://schemas.microsoft.com/office/drawing/2014/main" id="{BCE89094-941B-C103-3AD6-F4D18C882DDB}"/>
              </a:ext>
            </a:extLst>
          </p:cNvPr>
          <p:cNvSpPr/>
          <p:nvPr/>
        </p:nvSpPr>
        <p:spPr>
          <a:xfrm rot="5400000">
            <a:off x="8631075" y="5490478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480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86600" y="2020665"/>
            <a:ext cx="10443480" cy="1128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600" dirty="0">
                <a:latin typeface="Arial"/>
              </a:rPr>
              <a:t>Pulau </a:t>
            </a:r>
            <a:r>
              <a:rPr lang="en-US" sz="3600" b="1" dirty="0">
                <a:latin typeface="Arial"/>
              </a:rPr>
              <a:t>Kalimantan</a:t>
            </a:r>
            <a:r>
              <a:rPr lang="en-US" sz="3600" dirty="0">
                <a:latin typeface="Arial"/>
              </a:rPr>
              <a:t> </a:t>
            </a:r>
            <a:r>
              <a:rPr lang="en-US" sz="3600" dirty="0" err="1">
                <a:latin typeface="Arial"/>
              </a:rPr>
              <a:t>merupakan</a:t>
            </a:r>
            <a:r>
              <a:rPr lang="en-US" sz="3600" dirty="0">
                <a:latin typeface="Arial"/>
              </a:rPr>
              <a:t> salah </a:t>
            </a:r>
            <a:r>
              <a:rPr lang="en-US" sz="3600" dirty="0" err="1">
                <a:latin typeface="Arial"/>
              </a:rPr>
              <a:t>satu</a:t>
            </a:r>
            <a:r>
              <a:rPr lang="en-US" sz="3600" dirty="0">
                <a:latin typeface="Arial"/>
              </a:rPr>
              <a:t> </a:t>
            </a:r>
            <a:r>
              <a:rPr lang="en-US" sz="3600" dirty="0" err="1">
                <a:latin typeface="Arial"/>
              </a:rPr>
              <a:t>pulau</a:t>
            </a:r>
            <a:r>
              <a:rPr lang="en-US" sz="3600" dirty="0">
                <a:latin typeface="Arial"/>
              </a:rPr>
              <a:t> </a:t>
            </a:r>
            <a:r>
              <a:rPr lang="en-US" sz="3600" dirty="0" err="1">
                <a:latin typeface="Arial"/>
              </a:rPr>
              <a:t>terluas</a:t>
            </a:r>
            <a:r>
              <a:rPr lang="en-US" sz="3600" dirty="0">
                <a:latin typeface="Arial"/>
              </a:rPr>
              <a:t> </a:t>
            </a:r>
            <a:r>
              <a:rPr lang="en-US" sz="3600" b="1" dirty="0" err="1">
                <a:latin typeface="Arial"/>
              </a:rPr>
              <a:t>ketiga</a:t>
            </a:r>
            <a:r>
              <a:rPr lang="en-US" sz="3600" dirty="0">
                <a:latin typeface="Arial"/>
              </a:rPr>
              <a:t> di dunia.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73958" y="2658840"/>
            <a:ext cx="116522" cy="32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0"/>
              </a:lnSpc>
            </a:pPr>
            <a:r>
              <a:rPr lang="en-US" sz="1650">
                <a:solidFill>
                  <a:srgbClr val="FFFFFF"/>
                </a:solidFill>
                <a:latin typeface="Arial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01977" y="3232053"/>
            <a:ext cx="116522" cy="32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0"/>
              </a:lnSpc>
            </a:pPr>
            <a:r>
              <a:rPr lang="en-US" sz="1650">
                <a:solidFill>
                  <a:srgbClr val="FFFFFF"/>
                </a:solidFill>
                <a:latin typeface="Arial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3345" y="182764"/>
            <a:ext cx="4703937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LATAR BELAKANG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ED5610-2C6C-4AA7-162A-BA82ADAFC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4" y="1666183"/>
            <a:ext cx="6448425" cy="6724650"/>
          </a:xfrm>
          <a:prstGeom prst="rect">
            <a:avLst/>
          </a:prstGeom>
        </p:spPr>
      </p:pic>
      <p:sp>
        <p:nvSpPr>
          <p:cNvPr id="31" name="TextBox 21">
            <a:extLst>
              <a:ext uri="{FF2B5EF4-FFF2-40B4-BE49-F238E27FC236}">
                <a16:creationId xmlns:a16="http://schemas.microsoft.com/office/drawing/2014/main" id="{5306D47F-A96C-D446-6AD8-1EC38AED4391}"/>
              </a:ext>
            </a:extLst>
          </p:cNvPr>
          <p:cNvSpPr txBox="1"/>
          <p:nvPr/>
        </p:nvSpPr>
        <p:spPr>
          <a:xfrm>
            <a:off x="1039066" y="8528459"/>
            <a:ext cx="104434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dirty="0" err="1"/>
              <a:t>Sumber</a:t>
            </a:r>
            <a:r>
              <a:rPr lang="en-ID" sz="2800" dirty="0"/>
              <a:t> : BPS Kalimantan Timur 2020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5D790FE9-66A2-98D5-32E6-6378111C4794}"/>
              </a:ext>
            </a:extLst>
          </p:cNvPr>
          <p:cNvSpPr txBox="1"/>
          <p:nvPr/>
        </p:nvSpPr>
        <p:spPr>
          <a:xfrm>
            <a:off x="7086600" y="3720580"/>
            <a:ext cx="10443480" cy="1740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Kalimantan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salah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wilayah di Indonesia yang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permasa﻿lahan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kebakaran</a:t>
            </a:r>
            <a:r>
              <a:rPr lang="en-ID" sz="3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36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hutan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3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Saharjo</a:t>
            </a:r>
            <a:r>
              <a:rPr lang="en-ID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2023).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1269FD70-0EF0-1FC1-4CA9-CEFCE79941AC}"/>
              </a:ext>
            </a:extLst>
          </p:cNvPr>
          <p:cNvSpPr txBox="1"/>
          <p:nvPr/>
        </p:nvSpPr>
        <p:spPr>
          <a:xfrm>
            <a:off x="7086600" y="6037299"/>
            <a:ext cx="10443480" cy="115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sv-SE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In﻿dikasi kejadian kebakaran di Indonesia dapat diketahui dari informasi titik panas atau </a:t>
            </a:r>
            <a:r>
              <a:rPr lang="sv-SE" sz="3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hotspot</a:t>
            </a:r>
            <a:r>
              <a:rPr lang="sv-SE" sz="3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F87E02-9942-C4EB-DE4C-A28CD85EB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" y="8528459"/>
            <a:ext cx="4572000" cy="2590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98F220-CCE8-AB45-CE4F-AEAC2ED68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07" y="8516882"/>
            <a:ext cx="4572000" cy="2590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C898578-A552-D7A7-462A-50539E74B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81" y="8561226"/>
            <a:ext cx="4572000" cy="2590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B12F71-A58E-AA50-B3AF-34A74058D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956" y="8522443"/>
            <a:ext cx="4572000" cy="2590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419C71B-27DC-402F-BB40-FA664D1D1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62" y="8522443"/>
            <a:ext cx="4572000" cy="2590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309378" y="2763751"/>
            <a:ext cx="17112771" cy="4759498"/>
            <a:chOff x="0" y="0"/>
            <a:chExt cx="4507067" cy="1253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7068" cy="1253530"/>
            </a:xfrm>
            <a:custGeom>
              <a:avLst/>
              <a:gdLst/>
              <a:ahLst/>
              <a:cxnLst/>
              <a:rect l="l" t="t" r="r" b="b"/>
              <a:pathLst>
                <a:path w="4507068" h="1253530">
                  <a:moveTo>
                    <a:pt x="23073" y="0"/>
                  </a:moveTo>
                  <a:lnTo>
                    <a:pt x="4483995" y="0"/>
                  </a:lnTo>
                  <a:cubicBezTo>
                    <a:pt x="4496738" y="0"/>
                    <a:pt x="4507068" y="10330"/>
                    <a:pt x="4507068" y="23073"/>
                  </a:cubicBezTo>
                  <a:lnTo>
                    <a:pt x="4507068" y="1230458"/>
                  </a:lnTo>
                  <a:cubicBezTo>
                    <a:pt x="4507068" y="1236577"/>
                    <a:pt x="4504637" y="1242445"/>
                    <a:pt x="4500310" y="1246772"/>
                  </a:cubicBezTo>
                  <a:cubicBezTo>
                    <a:pt x="4495983" y="1251099"/>
                    <a:pt x="4490114" y="1253530"/>
                    <a:pt x="4483995" y="1253530"/>
                  </a:cubicBezTo>
                  <a:lnTo>
                    <a:pt x="23073" y="1253530"/>
                  </a:lnTo>
                  <a:cubicBezTo>
                    <a:pt x="10330" y="1253530"/>
                    <a:pt x="0" y="1243200"/>
                    <a:pt x="0" y="1230458"/>
                  </a:cubicBezTo>
                  <a:lnTo>
                    <a:pt x="0" y="23073"/>
                  </a:lnTo>
                  <a:cubicBezTo>
                    <a:pt x="0" y="16953"/>
                    <a:pt x="2431" y="11085"/>
                    <a:pt x="6758" y="6758"/>
                  </a:cubicBezTo>
                  <a:cubicBezTo>
                    <a:pt x="11085" y="2431"/>
                    <a:pt x="16953" y="0"/>
                    <a:pt x="230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7067" cy="128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5789" y="3763007"/>
            <a:ext cx="10307605" cy="267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0"/>
              </a:lnSpc>
            </a:pPr>
            <a:r>
              <a:rPr lang="en-US" sz="8900" spc="445" dirty="0">
                <a:solidFill>
                  <a:srgbClr val="243B90"/>
                </a:solidFill>
                <a:latin typeface="Arial Bold"/>
              </a:rPr>
              <a:t>PEMILIHAN FUNGSI KERNEL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PEMILIHAN 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FUNGSI KERNEL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9409" y="1950429"/>
            <a:ext cx="16292970" cy="6480571"/>
            <a:chOff x="0" y="0"/>
            <a:chExt cx="21723961" cy="8640761"/>
          </a:xfrm>
        </p:grpSpPr>
        <p:grpSp>
          <p:nvGrpSpPr>
            <p:cNvPr id="14" name="Group 14"/>
            <p:cNvGrpSpPr/>
            <p:nvPr/>
          </p:nvGrpSpPr>
          <p:grpSpPr>
            <a:xfrm>
              <a:off x="170871" y="540411"/>
              <a:ext cx="3998591" cy="1204029"/>
              <a:chOff x="0" y="0"/>
              <a:chExt cx="847990" cy="25534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47990" cy="255341"/>
              </a:xfrm>
              <a:custGeom>
                <a:avLst/>
                <a:gdLst/>
                <a:ahLst/>
                <a:cxnLst/>
                <a:rect l="l" t="t" r="r" b="b"/>
                <a:pathLst>
                  <a:path w="847990" h="255341">
                    <a:moveTo>
                      <a:pt x="0" y="0"/>
                    </a:moveTo>
                    <a:lnTo>
                      <a:pt x="847990" y="0"/>
                    </a:lnTo>
                    <a:lnTo>
                      <a:pt x="847990" y="255341"/>
                    </a:lnTo>
                    <a:lnTo>
                      <a:pt x="0" y="255341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47990" cy="283916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211605" y="510838"/>
              <a:ext cx="7753375" cy="1204029"/>
              <a:chOff x="0" y="0"/>
              <a:chExt cx="1644276" cy="25534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644276" cy="255341"/>
              </a:xfrm>
              <a:custGeom>
                <a:avLst/>
                <a:gdLst/>
                <a:ahLst/>
                <a:cxnLst/>
                <a:rect l="l" t="t" r="r" b="b"/>
                <a:pathLst>
                  <a:path w="1644276" h="255341">
                    <a:moveTo>
                      <a:pt x="0" y="0"/>
                    </a:moveTo>
                    <a:lnTo>
                      <a:pt x="1644276" y="0"/>
                    </a:lnTo>
                    <a:lnTo>
                      <a:pt x="1644276" y="255341"/>
                    </a:lnTo>
                    <a:lnTo>
                      <a:pt x="0" y="255341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644276" cy="283916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65650" y="29573"/>
              <a:ext cx="3998591" cy="839690"/>
              <a:chOff x="0" y="0"/>
              <a:chExt cx="847990" cy="1780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4799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847990" h="178075">
                    <a:moveTo>
                      <a:pt x="0" y="0"/>
                    </a:moveTo>
                    <a:lnTo>
                      <a:pt x="847990" y="0"/>
                    </a:lnTo>
                    <a:lnTo>
                      <a:pt x="84799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4799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201481" y="0"/>
              <a:ext cx="7753375" cy="839690"/>
              <a:chOff x="0" y="0"/>
              <a:chExt cx="1644276" cy="17807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44276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644276" h="178075">
                    <a:moveTo>
                      <a:pt x="0" y="0"/>
                    </a:moveTo>
                    <a:lnTo>
                      <a:pt x="1644276" y="0"/>
                    </a:lnTo>
                    <a:lnTo>
                      <a:pt x="1644276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644276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552749" y="1779927"/>
              <a:ext cx="5463517" cy="839690"/>
              <a:chOff x="0" y="0"/>
              <a:chExt cx="1158660" cy="17807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552749" y="5260618"/>
              <a:ext cx="5463517" cy="839690"/>
              <a:chOff x="0" y="0"/>
              <a:chExt cx="1158660" cy="17807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4470580" y="1750354"/>
              <a:ext cx="5463517" cy="839690"/>
              <a:chOff x="0" y="0"/>
              <a:chExt cx="1158660" cy="17807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4470580" y="5231045"/>
              <a:ext cx="5463517" cy="839690"/>
              <a:chOff x="0" y="0"/>
              <a:chExt cx="1158660" cy="1780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449239" y="3445203"/>
              <a:ext cx="5463517" cy="839690"/>
              <a:chOff x="0" y="0"/>
              <a:chExt cx="1158660" cy="17807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449239" y="6925894"/>
              <a:ext cx="5463517" cy="839690"/>
              <a:chOff x="0" y="0"/>
              <a:chExt cx="1158660" cy="17807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158660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552749" y="2655105"/>
              <a:ext cx="5463517" cy="839690"/>
              <a:chOff x="0" y="0"/>
              <a:chExt cx="1158660" cy="17807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552749" y="6135795"/>
              <a:ext cx="5463517" cy="839690"/>
              <a:chOff x="0" y="0"/>
              <a:chExt cx="1158660" cy="17807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4470580" y="2625532"/>
              <a:ext cx="5463517" cy="839690"/>
              <a:chOff x="0" y="0"/>
              <a:chExt cx="1158660" cy="178075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4470580" y="6106222"/>
              <a:ext cx="5463517" cy="839690"/>
              <a:chOff x="0" y="0"/>
              <a:chExt cx="1158660" cy="17807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4449239" y="4320380"/>
              <a:ext cx="5463517" cy="839690"/>
              <a:chOff x="0" y="0"/>
              <a:chExt cx="1158660" cy="17807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4449239" y="7801071"/>
              <a:ext cx="5463517" cy="839690"/>
              <a:chOff x="0" y="0"/>
              <a:chExt cx="1158660" cy="17807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158660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158660" h="178075">
                    <a:moveTo>
                      <a:pt x="0" y="0"/>
                    </a:moveTo>
                    <a:lnTo>
                      <a:pt x="1158660" y="0"/>
                    </a:lnTo>
                    <a:lnTo>
                      <a:pt x="1158660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0"/>
                <a:ext cx="1158660" cy="178075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2012296" y="904750"/>
              <a:ext cx="2660144" cy="839690"/>
              <a:chOff x="0" y="0"/>
              <a:chExt cx="564143" cy="178075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564143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564143" h="178075">
                    <a:moveTo>
                      <a:pt x="0" y="0"/>
                    </a:moveTo>
                    <a:lnTo>
                      <a:pt x="564143" y="0"/>
                    </a:lnTo>
                    <a:lnTo>
                      <a:pt x="564143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28575"/>
                <a:ext cx="564143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4726424" y="904750"/>
              <a:ext cx="3011468" cy="839690"/>
              <a:chOff x="0" y="0"/>
              <a:chExt cx="638649" cy="178075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638649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638649" h="178075">
                    <a:moveTo>
                      <a:pt x="0" y="0"/>
                    </a:moveTo>
                    <a:lnTo>
                      <a:pt x="638649" y="0"/>
                    </a:lnTo>
                    <a:lnTo>
                      <a:pt x="638649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28575"/>
                <a:ext cx="638649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7782563" y="904750"/>
              <a:ext cx="3823106" cy="839690"/>
              <a:chOff x="0" y="0"/>
              <a:chExt cx="810775" cy="17807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0775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810775" h="178075">
                    <a:moveTo>
                      <a:pt x="0" y="0"/>
                    </a:moveTo>
                    <a:lnTo>
                      <a:pt x="810775" y="0"/>
                    </a:lnTo>
                    <a:lnTo>
                      <a:pt x="810775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28575"/>
                <a:ext cx="810775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2012296" y="11190"/>
              <a:ext cx="9593373" cy="839690"/>
              <a:chOff x="0" y="0"/>
              <a:chExt cx="2034488" cy="178075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2034488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2034488" h="178075">
                    <a:moveTo>
                      <a:pt x="0" y="0"/>
                    </a:moveTo>
                    <a:lnTo>
                      <a:pt x="2034488" y="0"/>
                    </a:lnTo>
                    <a:lnTo>
                      <a:pt x="2034488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28575"/>
                <a:ext cx="2034488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949414" y="1779927"/>
              <a:ext cx="8766058" cy="839690"/>
              <a:chOff x="0" y="0"/>
              <a:chExt cx="1859037" cy="178075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85903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859037" h="178075">
                    <a:moveTo>
                      <a:pt x="0" y="0"/>
                    </a:moveTo>
                    <a:lnTo>
                      <a:pt x="1859037" y="0"/>
                    </a:lnTo>
                    <a:lnTo>
                      <a:pt x="185903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28575"/>
                <a:ext cx="1859037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1949414" y="5260618"/>
              <a:ext cx="8766058" cy="839690"/>
              <a:chOff x="0" y="0"/>
              <a:chExt cx="1859037" cy="178075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85903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859037" h="178075">
                    <a:moveTo>
                      <a:pt x="0" y="0"/>
                    </a:moveTo>
                    <a:lnTo>
                      <a:pt x="1859037" y="0"/>
                    </a:lnTo>
                    <a:lnTo>
                      <a:pt x="185903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28575"/>
                <a:ext cx="1859037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11949414" y="2655105"/>
              <a:ext cx="8766058" cy="839690"/>
              <a:chOff x="0" y="0"/>
              <a:chExt cx="1859037" cy="1780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185903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859037" h="178075">
                    <a:moveTo>
                      <a:pt x="0" y="0"/>
                    </a:moveTo>
                    <a:lnTo>
                      <a:pt x="1859037" y="0"/>
                    </a:lnTo>
                    <a:lnTo>
                      <a:pt x="185903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28575"/>
                <a:ext cx="1859037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1949414" y="6135795"/>
              <a:ext cx="8766058" cy="839690"/>
              <a:chOff x="0" y="0"/>
              <a:chExt cx="1859037" cy="178075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859037" cy="178075"/>
              </a:xfrm>
              <a:custGeom>
                <a:avLst/>
                <a:gdLst/>
                <a:ahLst/>
                <a:cxnLst/>
                <a:rect l="l" t="t" r="r" b="b"/>
                <a:pathLst>
                  <a:path w="1859037" h="178075">
                    <a:moveTo>
                      <a:pt x="0" y="0"/>
                    </a:moveTo>
                    <a:lnTo>
                      <a:pt x="1859037" y="0"/>
                    </a:lnTo>
                    <a:lnTo>
                      <a:pt x="1859037" y="178075"/>
                    </a:lnTo>
                    <a:lnTo>
                      <a:pt x="0" y="17807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28575"/>
                <a:ext cx="1859037" cy="206650"/>
              </a:xfrm>
              <a:prstGeom prst="rect">
                <a:avLst/>
              </a:prstGeom>
            </p:spPr>
            <p:txBody>
              <a:bodyPr lIns="47317" tIns="47317" rIns="47317" bIns="47317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86" name="TextBox 86"/>
            <p:cNvSpPr txBox="1"/>
            <p:nvPr/>
          </p:nvSpPr>
          <p:spPr>
            <a:xfrm>
              <a:off x="441933" y="397536"/>
              <a:ext cx="3456468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 dirty="0" err="1">
                  <a:solidFill>
                    <a:srgbClr val="FFFFFF"/>
                  </a:solidFill>
                  <a:latin typeface="Arial Bold"/>
                </a:rPr>
                <a:t>Jenis</a:t>
              </a:r>
              <a:r>
                <a:rPr lang="en-US" sz="3632" dirty="0">
                  <a:solidFill>
                    <a:srgbClr val="FFFFFF"/>
                  </a:solidFill>
                  <a:latin typeface="Arial Bold"/>
                </a:rPr>
                <a:t> Data</a:t>
              </a: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5951049" y="367963"/>
              <a:ext cx="416424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 dirty="0">
                  <a:solidFill>
                    <a:srgbClr val="FFFFFF"/>
                  </a:solidFill>
                  <a:latin typeface="Arial Bold"/>
                </a:rPr>
                <a:t>Fungsi Kernel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2708137"/>
              <a:ext cx="4164241" cy="1723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5"/>
                </a:lnSpc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Data </a:t>
              </a:r>
            </a:p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 Italics"/>
                </a:rPr>
                <a:t>Training</a:t>
              </a:r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6188828"/>
              <a:ext cx="4164241" cy="1723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5"/>
                </a:lnSpc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Data </a:t>
              </a:r>
            </a:p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 Italics"/>
                </a:rPr>
                <a:t>Testing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5019184" y="1718491"/>
              <a:ext cx="6138217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Eksponensial kuadrat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5019184" y="5199181"/>
              <a:ext cx="6138217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Eksponensial kuadrat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4997843" y="3413339"/>
              <a:ext cx="6138217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Matern32</a:t>
              </a:r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4997843" y="6894030"/>
              <a:ext cx="6138217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Matern32</a:t>
              </a:r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4132824" y="2593668"/>
              <a:ext cx="7800692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 Bold"/>
                </a:rPr>
                <a:t>ARD eksponensial kuadrat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4132824" y="6028408"/>
              <a:ext cx="7800692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 Bold"/>
                </a:rPr>
                <a:t>ARD eksponensial kuadrat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4362613" y="4288517"/>
              <a:ext cx="7341113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ARD Matern32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4362613" y="7769207"/>
              <a:ext cx="7341113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ARD Matern32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11182618" y="872886"/>
              <a:ext cx="416424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FFFFFF"/>
                  </a:solidFill>
                  <a:latin typeface="Arial Bold"/>
                </a:rPr>
                <a:t>RMSE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14150037" y="908374"/>
              <a:ext cx="416424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FFFFFF"/>
                  </a:solidFill>
                  <a:latin typeface="Arial Bold"/>
                </a:rPr>
                <a:t>MAE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17559719" y="872886"/>
              <a:ext cx="416424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FFFFFF"/>
                  </a:solidFill>
                  <a:latin typeface="Arial Bold"/>
                </a:rPr>
                <a:t>R-squared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14092917" y="33197"/>
              <a:ext cx="543213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FFFFFF"/>
                  </a:solidFill>
                  <a:latin typeface="Arial Bold"/>
                </a:rPr>
                <a:t>Metrik Akurasi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11258408" y="1748064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492,06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11258408" y="5228754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1116,9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1258408" y="3419254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402,48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11258408" y="6899945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1133,5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11258408" y="2573650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501,29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1258408" y="6054341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971,27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11258408" y="4244840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144,1</a:t>
              </a:r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11258408" y="7725531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1227,3</a:t>
              </a:r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4178147" y="1710302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247,69</a:t>
              </a:r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14178147" y="5190993"/>
              <a:ext cx="4116561" cy="1723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5"/>
                </a:lnSpc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503,99</a:t>
              </a:r>
            </a:p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endParaRPr lang="en-US" sz="3632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14178147" y="3381492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193,2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4178147" y="6862183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482,91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14178147" y="2535888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245,21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14178147" y="6016579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385,23</a:t>
              </a:r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4178147" y="4207078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76,899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14178147" y="7687769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473,45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17583560" y="1710302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90,38%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7583560" y="5190993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20,44%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17583560" y="3381492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93,57%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17583560" y="6862183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18,07%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7583560" y="2535888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90,025%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17583560" y="6016579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39,84%</a:t>
              </a:r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17583560" y="4207078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99,176%</a:t>
              </a:r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17583560" y="7687769"/>
              <a:ext cx="4116561" cy="87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85"/>
                </a:lnSpc>
                <a:spcBef>
                  <a:spcPct val="0"/>
                </a:spcBef>
              </a:pPr>
              <a:r>
                <a:rPr lang="en-US" sz="3632">
                  <a:solidFill>
                    <a:srgbClr val="000000"/>
                  </a:solidFill>
                  <a:latin typeface="Arial"/>
                </a:rPr>
                <a:t>3,9441%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789409" y="8516724"/>
            <a:ext cx="16830620" cy="831367"/>
            <a:chOff x="0" y="0"/>
            <a:chExt cx="4432756" cy="218961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4432756" cy="218961"/>
            </a:xfrm>
            <a:custGeom>
              <a:avLst/>
              <a:gdLst/>
              <a:ahLst/>
              <a:cxnLst/>
              <a:rect l="l" t="t" r="r" b="b"/>
              <a:pathLst>
                <a:path w="4432756" h="218961">
                  <a:moveTo>
                    <a:pt x="23459" y="0"/>
                  </a:moveTo>
                  <a:lnTo>
                    <a:pt x="4409296" y="0"/>
                  </a:lnTo>
                  <a:cubicBezTo>
                    <a:pt x="4415518" y="0"/>
                    <a:pt x="4421485" y="2472"/>
                    <a:pt x="4425885" y="6871"/>
                  </a:cubicBezTo>
                  <a:cubicBezTo>
                    <a:pt x="4430284" y="11271"/>
                    <a:pt x="4432756" y="17238"/>
                    <a:pt x="4432756" y="23459"/>
                  </a:cubicBezTo>
                  <a:lnTo>
                    <a:pt x="4432756" y="195501"/>
                  </a:lnTo>
                  <a:cubicBezTo>
                    <a:pt x="4432756" y="201723"/>
                    <a:pt x="4430284" y="207690"/>
                    <a:pt x="4425885" y="212090"/>
                  </a:cubicBezTo>
                  <a:cubicBezTo>
                    <a:pt x="4421485" y="216489"/>
                    <a:pt x="4415518" y="218961"/>
                    <a:pt x="4409296" y="218961"/>
                  </a:cubicBezTo>
                  <a:lnTo>
                    <a:pt x="23459" y="218961"/>
                  </a:lnTo>
                  <a:cubicBezTo>
                    <a:pt x="17238" y="218961"/>
                    <a:pt x="11271" y="216489"/>
                    <a:pt x="6871" y="212090"/>
                  </a:cubicBezTo>
                  <a:cubicBezTo>
                    <a:pt x="2472" y="207690"/>
                    <a:pt x="0" y="201723"/>
                    <a:pt x="0" y="195501"/>
                  </a:cubicBezTo>
                  <a:lnTo>
                    <a:pt x="0" y="23459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59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28" name="TextBox 128"/>
            <p:cNvSpPr txBox="1"/>
            <p:nvPr/>
          </p:nvSpPr>
          <p:spPr>
            <a:xfrm>
              <a:off x="0" y="-28575"/>
              <a:ext cx="4432756" cy="24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29" name="Freeform 129"/>
          <p:cNvSpPr/>
          <p:nvPr/>
        </p:nvSpPr>
        <p:spPr>
          <a:xfrm>
            <a:off x="1151357" y="8631024"/>
            <a:ext cx="589719" cy="629797"/>
          </a:xfrm>
          <a:custGeom>
            <a:avLst/>
            <a:gdLst/>
            <a:ahLst/>
            <a:cxnLst/>
            <a:rect l="l" t="t" r="r" b="b"/>
            <a:pathLst>
              <a:path w="589719" h="629797">
                <a:moveTo>
                  <a:pt x="0" y="0"/>
                </a:moveTo>
                <a:lnTo>
                  <a:pt x="589720" y="0"/>
                </a:lnTo>
                <a:lnTo>
                  <a:pt x="589720" y="629798"/>
                </a:lnTo>
                <a:lnTo>
                  <a:pt x="0" y="62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0" name="TextBox 130"/>
          <p:cNvSpPr txBox="1"/>
          <p:nvPr/>
        </p:nvSpPr>
        <p:spPr>
          <a:xfrm>
            <a:off x="2023806" y="8619851"/>
            <a:ext cx="16514235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ARD </a:t>
            </a:r>
            <a:r>
              <a:rPr lang="en-US" sz="3200" b="1" dirty="0" err="1">
                <a:solidFill>
                  <a:srgbClr val="FFFFFF"/>
                </a:solidFill>
                <a:latin typeface="Arial"/>
              </a:rPr>
              <a:t>eksponensial</a:t>
            </a:r>
            <a:r>
              <a:rPr lang="en-US" sz="32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Arial"/>
              </a:rPr>
              <a:t>kuadrat</a:t>
            </a:r>
            <a:r>
              <a:rPr lang="en-US" sz="3200" b="1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dipilih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karena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menghasilkan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akurasi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pada </a:t>
            </a:r>
            <a:r>
              <a:rPr lang="en-US" sz="3200" i="1" dirty="0">
                <a:solidFill>
                  <a:srgbClr val="FFFFFF"/>
                </a:solidFill>
                <a:latin typeface="Arial"/>
              </a:rPr>
              <a:t>testing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905488" y="1263293"/>
            <a:ext cx="14477024" cy="60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699" dirty="0">
                <a:solidFill>
                  <a:srgbClr val="000000"/>
                </a:solidFill>
                <a:latin typeface="Arial Bold"/>
              </a:rPr>
              <a:t> 3.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Perbandingan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nilai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metrik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akurasi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kernel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dengan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model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awal</a:t>
            </a:r>
            <a:endParaRPr lang="en-US" sz="3699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733325B-99D5-9162-508A-57D385E79103}"/>
              </a:ext>
            </a:extLst>
          </p:cNvPr>
          <p:cNvCxnSpPr/>
          <p:nvPr/>
        </p:nvCxnSpPr>
        <p:spPr>
          <a:xfrm flipV="1">
            <a:off x="1143000" y="5753100"/>
            <a:ext cx="15878408" cy="610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309378" y="2763751"/>
            <a:ext cx="17112771" cy="4759498"/>
            <a:chOff x="0" y="0"/>
            <a:chExt cx="4507067" cy="1253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7068" cy="1253530"/>
            </a:xfrm>
            <a:custGeom>
              <a:avLst/>
              <a:gdLst/>
              <a:ahLst/>
              <a:cxnLst/>
              <a:rect l="l" t="t" r="r" b="b"/>
              <a:pathLst>
                <a:path w="4507068" h="1253530">
                  <a:moveTo>
                    <a:pt x="23073" y="0"/>
                  </a:moveTo>
                  <a:lnTo>
                    <a:pt x="4483995" y="0"/>
                  </a:lnTo>
                  <a:cubicBezTo>
                    <a:pt x="4496738" y="0"/>
                    <a:pt x="4507068" y="10330"/>
                    <a:pt x="4507068" y="23073"/>
                  </a:cubicBezTo>
                  <a:lnTo>
                    <a:pt x="4507068" y="1230458"/>
                  </a:lnTo>
                  <a:cubicBezTo>
                    <a:pt x="4507068" y="1236577"/>
                    <a:pt x="4504637" y="1242445"/>
                    <a:pt x="4500310" y="1246772"/>
                  </a:cubicBezTo>
                  <a:cubicBezTo>
                    <a:pt x="4495983" y="1251099"/>
                    <a:pt x="4490114" y="1253530"/>
                    <a:pt x="4483995" y="1253530"/>
                  </a:cubicBezTo>
                  <a:lnTo>
                    <a:pt x="23073" y="1253530"/>
                  </a:lnTo>
                  <a:cubicBezTo>
                    <a:pt x="10330" y="1253530"/>
                    <a:pt x="0" y="1243200"/>
                    <a:pt x="0" y="1230458"/>
                  </a:cubicBezTo>
                  <a:lnTo>
                    <a:pt x="0" y="23073"/>
                  </a:lnTo>
                  <a:cubicBezTo>
                    <a:pt x="0" y="16953"/>
                    <a:pt x="2431" y="11085"/>
                    <a:pt x="6758" y="6758"/>
                  </a:cubicBezTo>
                  <a:cubicBezTo>
                    <a:pt x="11085" y="2431"/>
                    <a:pt x="16953" y="0"/>
                    <a:pt x="230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7067" cy="128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5789" y="3961759"/>
            <a:ext cx="11870919" cy="22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7600" spc="380" dirty="0">
                <a:solidFill>
                  <a:srgbClr val="243B90"/>
                </a:solidFill>
                <a:latin typeface="Arial Bold"/>
              </a:rPr>
              <a:t>INISIASI NILAI </a:t>
            </a:r>
          </a:p>
          <a:p>
            <a:pPr algn="l">
              <a:lnSpc>
                <a:spcPts val="8360"/>
              </a:lnSpc>
            </a:pPr>
            <a:r>
              <a:rPr lang="en-US" sz="7600" spc="380" dirty="0">
                <a:solidFill>
                  <a:srgbClr val="243B90"/>
                </a:solidFill>
                <a:latin typeface="Arial Bold"/>
              </a:rPr>
              <a:t>AWAL PARAMETER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141E3F-72A5-8B9E-2F6B-9A6C01617D0C}"/>
                  </a:ext>
                </a:extLst>
              </p:cNvPr>
              <p:cNvSpPr txBox="1"/>
              <p:nvPr/>
            </p:nvSpPr>
            <p:spPr>
              <a:xfrm>
                <a:off x="3200400" y="3276248"/>
                <a:ext cx="10679451" cy="1783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6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36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600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D" sz="3600" i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141E3F-72A5-8B9E-2F6B-9A6C01617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276248"/>
                <a:ext cx="10679451" cy="1783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48732" y="5975718"/>
            <a:ext cx="16790535" cy="2981368"/>
            <a:chOff x="0" y="-28575"/>
            <a:chExt cx="4422198" cy="1255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22198" cy="1227117"/>
            </a:xfrm>
            <a:custGeom>
              <a:avLst/>
              <a:gdLst/>
              <a:ahLst/>
              <a:cxnLst/>
              <a:rect l="l" t="t" r="r" b="b"/>
              <a:pathLst>
                <a:path w="4422198" h="1227117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1203601"/>
                  </a:lnTo>
                  <a:cubicBezTo>
                    <a:pt x="4422198" y="1216589"/>
                    <a:pt x="4411669" y="1227117"/>
                    <a:pt x="4398682" y="1227117"/>
                  </a:cubicBezTo>
                  <a:lnTo>
                    <a:pt x="23516" y="1227117"/>
                  </a:lnTo>
                  <a:cubicBezTo>
                    <a:pt x="17279" y="1227117"/>
                    <a:pt x="11298" y="1224639"/>
                    <a:pt x="6888" y="1220229"/>
                  </a:cubicBezTo>
                  <a:cubicBezTo>
                    <a:pt x="2478" y="1215819"/>
                    <a:pt x="0" y="1209838"/>
                    <a:pt x="0" y="1203601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422197" cy="1255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66021" y="6360151"/>
            <a:ext cx="589719" cy="629797"/>
          </a:xfrm>
          <a:custGeom>
            <a:avLst/>
            <a:gdLst/>
            <a:ahLst/>
            <a:cxnLst/>
            <a:rect l="l" t="t" r="r" b="b"/>
            <a:pathLst>
              <a:path w="589719" h="629797">
                <a:moveTo>
                  <a:pt x="0" y="0"/>
                </a:moveTo>
                <a:lnTo>
                  <a:pt x="589719" y="0"/>
                </a:lnTo>
                <a:lnTo>
                  <a:pt x="589719" y="629797"/>
                </a:lnTo>
                <a:lnTo>
                  <a:pt x="0" y="629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66021" y="7255177"/>
            <a:ext cx="589719" cy="629797"/>
          </a:xfrm>
          <a:custGeom>
            <a:avLst/>
            <a:gdLst/>
            <a:ahLst/>
            <a:cxnLst/>
            <a:rect l="l" t="t" r="r" b="b"/>
            <a:pathLst>
              <a:path w="589719" h="629797">
                <a:moveTo>
                  <a:pt x="0" y="0"/>
                </a:moveTo>
                <a:lnTo>
                  <a:pt x="589719" y="0"/>
                </a:lnTo>
                <a:lnTo>
                  <a:pt x="589719" y="629798"/>
                </a:lnTo>
                <a:lnTo>
                  <a:pt x="0" y="629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NILAI AWAL PARAMETER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7125" y="6385428"/>
            <a:ext cx="14715387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Digunakan 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awal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panjang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skala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sebesar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10.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57125" y="7280455"/>
            <a:ext cx="14715387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"/>
              </a:rPr>
              <a:t>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awal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ragam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sinyal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ragam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 error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sebesar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standar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deviasi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yang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diperoleh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data t</a:t>
            </a:r>
            <a:r>
              <a:rPr lang="en-US" sz="3200" dirty="0">
                <a:solidFill>
                  <a:srgbClr val="FFFFFF"/>
                </a:solidFill>
                <a:latin typeface="Arial Italics"/>
              </a:rPr>
              <a:t>raining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F293142C-A456-5C02-E613-AE2535BDCD76}"/>
              </a:ext>
            </a:extLst>
          </p:cNvPr>
          <p:cNvSpPr txBox="1"/>
          <p:nvPr/>
        </p:nvSpPr>
        <p:spPr>
          <a:xfrm>
            <a:off x="1028700" y="2239078"/>
            <a:ext cx="7658100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300"/>
              </a:lnSpc>
              <a:spcBef>
                <a:spcPct val="0"/>
              </a:spcBef>
            </a:pPr>
            <a:r>
              <a:rPr lang="it-IT" sz="4500" dirty="0">
                <a:solidFill>
                  <a:srgbClr val="000000"/>
                </a:solidFill>
                <a:latin typeface="Arial Bold"/>
              </a:rPr>
              <a:t>Inisiasi nilai awal parameter</a:t>
            </a:r>
            <a:endParaRPr lang="en-US" sz="45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CEEC05FA-1D08-BB7D-36B0-EA2D1799F1AF}"/>
              </a:ext>
            </a:extLst>
          </p:cNvPr>
          <p:cNvSpPr/>
          <p:nvPr/>
        </p:nvSpPr>
        <p:spPr>
          <a:xfrm>
            <a:off x="8686800" y="2265159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7203" t="-455580" r="-1167637" b="-692074"/>
            </a:stretch>
          </a:blipFill>
        </p:spPr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80121139-ACDD-04C1-723D-F4597F57E12D}"/>
              </a:ext>
            </a:extLst>
          </p:cNvPr>
          <p:cNvSpPr txBox="1"/>
          <p:nvPr/>
        </p:nvSpPr>
        <p:spPr>
          <a:xfrm>
            <a:off x="9881163" y="2239077"/>
            <a:ext cx="7658100" cy="737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300"/>
              </a:lnSpc>
              <a:spcBef>
                <a:spcPct val="0"/>
              </a:spcBef>
            </a:pPr>
            <a:r>
              <a:rPr lang="it-IT" sz="4500" dirty="0">
                <a:solidFill>
                  <a:srgbClr val="000000"/>
                </a:solidFill>
                <a:latin typeface="Arial Bold"/>
              </a:rPr>
              <a:t>Model Menjadi lebih akurat</a:t>
            </a:r>
            <a:endParaRPr lang="en-US" sz="4500" dirty="0">
              <a:solidFill>
                <a:srgbClr val="000000"/>
              </a:solidFill>
              <a:latin typeface="Arial Bold"/>
            </a:endParaRPr>
          </a:p>
        </p:txBody>
      </p:sp>
      <p:grpSp>
        <p:nvGrpSpPr>
          <p:cNvPr id="51" name="Group 10">
            <a:extLst>
              <a:ext uri="{FF2B5EF4-FFF2-40B4-BE49-F238E27FC236}">
                <a16:creationId xmlns:a16="http://schemas.microsoft.com/office/drawing/2014/main" id="{FCB9C02B-3492-49BA-3670-6AF0E5D4C46B}"/>
              </a:ext>
            </a:extLst>
          </p:cNvPr>
          <p:cNvGrpSpPr/>
          <p:nvPr/>
        </p:nvGrpSpPr>
        <p:grpSpPr>
          <a:xfrm>
            <a:off x="11845886" y="4377805"/>
            <a:ext cx="206631" cy="344386"/>
            <a:chOff x="0" y="0"/>
            <a:chExt cx="275509" cy="459181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66C1045A-70AC-C157-528D-13679A2B8838}"/>
                </a:ext>
              </a:extLst>
            </p:cNvPr>
            <p:cNvSpPr/>
            <p:nvPr/>
          </p:nvSpPr>
          <p:spPr>
            <a:xfrm>
              <a:off x="0" y="0"/>
              <a:ext cx="275509" cy="459181"/>
            </a:xfrm>
            <a:custGeom>
              <a:avLst/>
              <a:gdLst/>
              <a:ahLst/>
              <a:cxnLst/>
              <a:rect l="l" t="t" r="r" b="b"/>
              <a:pathLst>
                <a:path w="275509" h="459181">
                  <a:moveTo>
                    <a:pt x="0" y="0"/>
                  </a:moveTo>
                  <a:lnTo>
                    <a:pt x="275509" y="0"/>
                  </a:lnTo>
                  <a:lnTo>
                    <a:pt x="275509" y="459181"/>
                  </a:lnTo>
                  <a:lnTo>
                    <a:pt x="0" y="459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9" name="Freeform 14">
            <a:extLst>
              <a:ext uri="{FF2B5EF4-FFF2-40B4-BE49-F238E27FC236}">
                <a16:creationId xmlns:a16="http://schemas.microsoft.com/office/drawing/2014/main" id="{B2F4B084-F6EA-F1D2-EAF2-F536C4CAA264}"/>
              </a:ext>
            </a:extLst>
          </p:cNvPr>
          <p:cNvSpPr/>
          <p:nvPr/>
        </p:nvSpPr>
        <p:spPr>
          <a:xfrm rot="10800000">
            <a:off x="5217189" y="4647504"/>
            <a:ext cx="1564610" cy="388358"/>
          </a:xfrm>
          <a:custGeom>
            <a:avLst/>
            <a:gdLst/>
            <a:ahLst/>
            <a:cxnLst/>
            <a:rect l="l" t="t" r="r" b="b"/>
            <a:pathLst>
              <a:path w="2802587" h="393340">
                <a:moveTo>
                  <a:pt x="0" y="0"/>
                </a:moveTo>
                <a:lnTo>
                  <a:pt x="2802587" y="0"/>
                </a:lnTo>
                <a:lnTo>
                  <a:pt x="2802587" y="393340"/>
                </a:lnTo>
                <a:lnTo>
                  <a:pt x="0" y="393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4152" t="-715519" r="-648650" b="-1365312"/>
            </a:stretch>
          </a:blipFill>
        </p:spPr>
      </p:sp>
      <p:sp>
        <p:nvSpPr>
          <p:cNvPr id="60" name="Freeform 15">
            <a:extLst>
              <a:ext uri="{FF2B5EF4-FFF2-40B4-BE49-F238E27FC236}">
                <a16:creationId xmlns:a16="http://schemas.microsoft.com/office/drawing/2014/main" id="{40B5BE73-020B-552E-4C69-D778BAE17F3D}"/>
              </a:ext>
            </a:extLst>
          </p:cNvPr>
          <p:cNvSpPr/>
          <p:nvPr/>
        </p:nvSpPr>
        <p:spPr>
          <a:xfrm rot="10626766">
            <a:off x="12668184" y="4687903"/>
            <a:ext cx="735848" cy="303571"/>
          </a:xfrm>
          <a:custGeom>
            <a:avLst/>
            <a:gdLst/>
            <a:ahLst/>
            <a:cxnLst/>
            <a:rect l="l" t="t" r="r" b="b"/>
            <a:pathLst>
              <a:path w="2802587" h="393340">
                <a:moveTo>
                  <a:pt x="0" y="0"/>
                </a:moveTo>
                <a:lnTo>
                  <a:pt x="2802587" y="0"/>
                </a:lnTo>
                <a:lnTo>
                  <a:pt x="2802587" y="393340"/>
                </a:lnTo>
                <a:lnTo>
                  <a:pt x="0" y="393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42383" t="-909345" r="-1504791" b="-1780589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1" name="Freeform 17">
            <a:extLst>
              <a:ext uri="{FF2B5EF4-FFF2-40B4-BE49-F238E27FC236}">
                <a16:creationId xmlns:a16="http://schemas.microsoft.com/office/drawing/2014/main" id="{1E9152B8-AED4-15EF-0E88-EA5507396A9B}"/>
              </a:ext>
            </a:extLst>
          </p:cNvPr>
          <p:cNvSpPr/>
          <p:nvPr/>
        </p:nvSpPr>
        <p:spPr>
          <a:xfrm rot="9361288">
            <a:off x="10531508" y="4891812"/>
            <a:ext cx="482565" cy="406282"/>
          </a:xfrm>
          <a:custGeom>
            <a:avLst/>
            <a:gdLst/>
            <a:ahLst/>
            <a:cxnLst/>
            <a:rect l="l" t="t" r="r" b="b"/>
            <a:pathLst>
              <a:path w="2526160" h="412019">
                <a:moveTo>
                  <a:pt x="0" y="0"/>
                </a:moveTo>
                <a:lnTo>
                  <a:pt x="2526160" y="0"/>
                </a:lnTo>
                <a:lnTo>
                  <a:pt x="2526160" y="412019"/>
                </a:lnTo>
                <a:lnTo>
                  <a:pt x="0" y="412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23441" t="-720865" r="-1598237" b="-1263758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62" name="Group 22">
            <a:extLst>
              <a:ext uri="{FF2B5EF4-FFF2-40B4-BE49-F238E27FC236}">
                <a16:creationId xmlns:a16="http://schemas.microsoft.com/office/drawing/2014/main" id="{A7EB520F-8B5D-3C45-8425-09F64D6B108F}"/>
              </a:ext>
            </a:extLst>
          </p:cNvPr>
          <p:cNvGrpSpPr/>
          <p:nvPr/>
        </p:nvGrpSpPr>
        <p:grpSpPr>
          <a:xfrm>
            <a:off x="10487191" y="4338239"/>
            <a:ext cx="750203" cy="489734"/>
            <a:chOff x="0" y="0"/>
            <a:chExt cx="98128" cy="98187"/>
          </a:xfrm>
        </p:grpSpPr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46008BE7-D66F-AA54-393F-6EFEFECD243F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4" name="TextBox 24">
              <a:extLst>
                <a:ext uri="{FF2B5EF4-FFF2-40B4-BE49-F238E27FC236}">
                  <a16:creationId xmlns:a16="http://schemas.microsoft.com/office/drawing/2014/main" id="{FCD80B00-6070-827A-5907-061399C66959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65" name="Group 25">
            <a:extLst>
              <a:ext uri="{FF2B5EF4-FFF2-40B4-BE49-F238E27FC236}">
                <a16:creationId xmlns:a16="http://schemas.microsoft.com/office/drawing/2014/main" id="{A179E653-F2C8-4CCE-D735-EA89F411A772}"/>
              </a:ext>
            </a:extLst>
          </p:cNvPr>
          <p:cNvGrpSpPr/>
          <p:nvPr/>
        </p:nvGrpSpPr>
        <p:grpSpPr>
          <a:xfrm>
            <a:off x="12898782" y="3991962"/>
            <a:ext cx="372578" cy="372802"/>
            <a:chOff x="0" y="0"/>
            <a:chExt cx="98128" cy="98187"/>
          </a:xfrm>
        </p:grpSpPr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C6E36C26-47E8-CFCA-2F51-3E85F995E719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67" name="TextBox 27">
              <a:extLst>
                <a:ext uri="{FF2B5EF4-FFF2-40B4-BE49-F238E27FC236}">
                  <a16:creationId xmlns:a16="http://schemas.microsoft.com/office/drawing/2014/main" id="{0643EF29-311A-5EEC-A488-CCF9CE1F6BAF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68" name="Group 28">
            <a:extLst>
              <a:ext uri="{FF2B5EF4-FFF2-40B4-BE49-F238E27FC236}">
                <a16:creationId xmlns:a16="http://schemas.microsoft.com/office/drawing/2014/main" id="{E5485CB7-5D63-3402-BA27-F268AD71F11A}"/>
              </a:ext>
            </a:extLst>
          </p:cNvPr>
          <p:cNvGrpSpPr/>
          <p:nvPr/>
        </p:nvGrpSpPr>
        <p:grpSpPr>
          <a:xfrm>
            <a:off x="6269070" y="3991961"/>
            <a:ext cx="512729" cy="574667"/>
            <a:chOff x="0" y="0"/>
            <a:chExt cx="98128" cy="98187"/>
          </a:xfrm>
        </p:grpSpPr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FB1C0F3B-158B-F371-41FB-AFC5F2E481AC}"/>
                </a:ext>
              </a:extLst>
            </p:cNvPr>
            <p:cNvSpPr/>
            <p:nvPr/>
          </p:nvSpPr>
          <p:spPr>
            <a:xfrm>
              <a:off x="0" y="0"/>
              <a:ext cx="98128" cy="98187"/>
            </a:xfrm>
            <a:custGeom>
              <a:avLst/>
              <a:gdLst/>
              <a:ahLst/>
              <a:cxnLst/>
              <a:rect l="l" t="t" r="r" b="b"/>
              <a:pathLst>
                <a:path w="98128" h="98187">
                  <a:moveTo>
                    <a:pt x="0" y="0"/>
                  </a:moveTo>
                  <a:lnTo>
                    <a:pt x="98128" y="0"/>
                  </a:lnTo>
                  <a:lnTo>
                    <a:pt x="98128" y="98187"/>
                  </a:lnTo>
                  <a:lnTo>
                    <a:pt x="0" y="981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70" name="TextBox 30">
              <a:extLst>
                <a:ext uri="{FF2B5EF4-FFF2-40B4-BE49-F238E27FC236}">
                  <a16:creationId xmlns:a16="http://schemas.microsoft.com/office/drawing/2014/main" id="{3F884311-FD43-5134-0255-91F828B475B9}"/>
                </a:ext>
              </a:extLst>
            </p:cNvPr>
            <p:cNvSpPr txBox="1"/>
            <p:nvPr/>
          </p:nvSpPr>
          <p:spPr>
            <a:xfrm>
              <a:off x="0" y="-28575"/>
              <a:ext cx="98128" cy="126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71" name="TextBox 36">
            <a:extLst>
              <a:ext uri="{FF2B5EF4-FFF2-40B4-BE49-F238E27FC236}">
                <a16:creationId xmlns:a16="http://schemas.microsoft.com/office/drawing/2014/main" id="{2621F31B-A4E8-AB4B-5745-A91C40D15E2C}"/>
              </a:ext>
            </a:extLst>
          </p:cNvPr>
          <p:cNvSpPr txBox="1"/>
          <p:nvPr/>
        </p:nvSpPr>
        <p:spPr>
          <a:xfrm>
            <a:off x="4572012" y="4961899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0000"/>
                </a:solidFill>
                <a:latin typeface="Arial Bold"/>
              </a:rPr>
              <a:t>Ragam </a:t>
            </a:r>
            <a:r>
              <a:rPr lang="en-US" sz="3600" dirty="0" err="1">
                <a:solidFill>
                  <a:srgbClr val="FF0000"/>
                </a:solidFill>
                <a:latin typeface="Arial Bold"/>
              </a:rPr>
              <a:t>Sinyal</a:t>
            </a:r>
            <a:endParaRPr lang="en-US" sz="3600" dirty="0">
              <a:solidFill>
                <a:srgbClr val="FF0000"/>
              </a:solidFill>
              <a:latin typeface="Arial Bold"/>
            </a:endParaRP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A913D268-E2AA-021D-C5AE-03416DF98B49}"/>
              </a:ext>
            </a:extLst>
          </p:cNvPr>
          <p:cNvSpPr txBox="1"/>
          <p:nvPr/>
        </p:nvSpPr>
        <p:spPr>
          <a:xfrm>
            <a:off x="11321156" y="4992372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0000"/>
                </a:solidFill>
                <a:latin typeface="Arial Bold"/>
              </a:rPr>
              <a:t>Noise</a:t>
            </a:r>
          </a:p>
        </p:txBody>
      </p:sp>
      <p:sp>
        <p:nvSpPr>
          <p:cNvPr id="73" name="TextBox 38">
            <a:extLst>
              <a:ext uri="{FF2B5EF4-FFF2-40B4-BE49-F238E27FC236}">
                <a16:creationId xmlns:a16="http://schemas.microsoft.com/office/drawing/2014/main" id="{47BD4BB1-4EF7-8F38-3FE1-3B65F716C0F7}"/>
              </a:ext>
            </a:extLst>
          </p:cNvPr>
          <p:cNvSpPr txBox="1"/>
          <p:nvPr/>
        </p:nvSpPr>
        <p:spPr>
          <a:xfrm>
            <a:off x="8569154" y="5180081"/>
            <a:ext cx="352782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FF0000"/>
                </a:solidFill>
                <a:latin typeface="Arial Bold"/>
              </a:rPr>
              <a:t>Panjang Skala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8" grpId="0"/>
      <p:bldP spid="29" grpId="0"/>
      <p:bldP spid="30" grpId="0"/>
      <p:bldP spid="32" grpId="0"/>
      <p:bldP spid="71" grpId="0"/>
      <p:bldP spid="72" grpId="0"/>
      <p:bldP spid="7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111" y="-75923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AKURASI MODEL  DENGAN NILAI AWAL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1910" y="3031163"/>
            <a:ext cx="6034579" cy="969498"/>
            <a:chOff x="0" y="0"/>
            <a:chExt cx="1589354" cy="2553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9354" cy="255341"/>
            </a:xfrm>
            <a:custGeom>
              <a:avLst/>
              <a:gdLst/>
              <a:ahLst/>
              <a:cxnLst/>
              <a:rect l="l" t="t" r="r" b="b"/>
              <a:pathLst>
                <a:path w="1589354" h="255341">
                  <a:moveTo>
                    <a:pt x="0" y="0"/>
                  </a:moveTo>
                  <a:lnTo>
                    <a:pt x="1589354" y="0"/>
                  </a:lnTo>
                  <a:lnTo>
                    <a:pt x="1589354" y="255341"/>
                  </a:lnTo>
                  <a:lnTo>
                    <a:pt x="0" y="255341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589354" cy="28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4031" y="2619830"/>
            <a:ext cx="6034579" cy="676128"/>
            <a:chOff x="0" y="0"/>
            <a:chExt cx="1589354" cy="1780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89354" cy="178075"/>
            </a:xfrm>
            <a:custGeom>
              <a:avLst/>
              <a:gdLst/>
              <a:ahLst/>
              <a:cxnLst/>
              <a:rect l="l" t="t" r="r" b="b"/>
              <a:pathLst>
                <a:path w="1589354" h="178075">
                  <a:moveTo>
                    <a:pt x="0" y="0"/>
                  </a:moveTo>
                  <a:lnTo>
                    <a:pt x="1589354" y="0"/>
                  </a:lnTo>
                  <a:lnTo>
                    <a:pt x="1589354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589354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1910" y="4029236"/>
            <a:ext cx="4399288" cy="676128"/>
            <a:chOff x="0" y="0"/>
            <a:chExt cx="1158660" cy="1780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158660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1910" y="4733939"/>
            <a:ext cx="4399288" cy="676128"/>
            <a:chOff x="0" y="0"/>
            <a:chExt cx="1158660" cy="1780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1158660" cy="17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59567" y="3324533"/>
            <a:ext cx="3292069" cy="676128"/>
            <a:chOff x="0" y="0"/>
            <a:chExt cx="867047" cy="1780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7047" cy="178075"/>
            </a:xfrm>
            <a:custGeom>
              <a:avLst/>
              <a:gdLst/>
              <a:ahLst/>
              <a:cxnLst/>
              <a:rect l="l" t="t" r="r" b="b"/>
              <a:pathLst>
                <a:path w="867047" h="178075">
                  <a:moveTo>
                    <a:pt x="0" y="0"/>
                  </a:moveTo>
                  <a:lnTo>
                    <a:pt x="867047" y="0"/>
                  </a:lnTo>
                  <a:lnTo>
                    <a:pt x="86704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6704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074270" y="3324533"/>
            <a:ext cx="3292069" cy="676128"/>
            <a:chOff x="0" y="0"/>
            <a:chExt cx="867047" cy="1780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67047" cy="178075"/>
            </a:xfrm>
            <a:custGeom>
              <a:avLst/>
              <a:gdLst/>
              <a:ahLst/>
              <a:cxnLst/>
              <a:rect l="l" t="t" r="r" b="b"/>
              <a:pathLst>
                <a:path w="867047" h="178075">
                  <a:moveTo>
                    <a:pt x="0" y="0"/>
                  </a:moveTo>
                  <a:lnTo>
                    <a:pt x="867047" y="0"/>
                  </a:lnTo>
                  <a:lnTo>
                    <a:pt x="86704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86704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404732" y="3324533"/>
            <a:ext cx="4219237" cy="676128"/>
            <a:chOff x="0" y="0"/>
            <a:chExt cx="1111239" cy="1780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1239" cy="178075"/>
            </a:xfrm>
            <a:custGeom>
              <a:avLst/>
              <a:gdLst/>
              <a:ahLst/>
              <a:cxnLst/>
              <a:rect l="l" t="t" r="r" b="b"/>
              <a:pathLst>
                <a:path w="1111239" h="178075">
                  <a:moveTo>
                    <a:pt x="0" y="0"/>
                  </a:moveTo>
                  <a:lnTo>
                    <a:pt x="1111239" y="0"/>
                  </a:lnTo>
                  <a:lnTo>
                    <a:pt x="1111239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111239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59567" y="2619830"/>
            <a:ext cx="10864402" cy="661326"/>
            <a:chOff x="0" y="0"/>
            <a:chExt cx="2861406" cy="17417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861406" cy="174176"/>
            </a:xfrm>
            <a:custGeom>
              <a:avLst/>
              <a:gdLst/>
              <a:ahLst/>
              <a:cxnLst/>
              <a:rect l="l" t="t" r="r" b="b"/>
              <a:pathLst>
                <a:path w="2861406" h="174176">
                  <a:moveTo>
                    <a:pt x="0" y="0"/>
                  </a:moveTo>
                  <a:lnTo>
                    <a:pt x="2861406" y="0"/>
                  </a:lnTo>
                  <a:lnTo>
                    <a:pt x="2861406" y="174176"/>
                  </a:lnTo>
                  <a:lnTo>
                    <a:pt x="0" y="174176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2861406" cy="20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08586" y="4029236"/>
            <a:ext cx="7058533" cy="676128"/>
            <a:chOff x="0" y="0"/>
            <a:chExt cx="1859037" cy="1780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08586" y="4733939"/>
            <a:ext cx="7058533" cy="676128"/>
            <a:chOff x="0" y="0"/>
            <a:chExt cx="1859037" cy="1780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751391" y="2878763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Jenis Data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51391" y="3966223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Data </a:t>
            </a:r>
            <a:r>
              <a:rPr lang="en-US" sz="3899">
                <a:solidFill>
                  <a:srgbClr val="000000"/>
                </a:solidFill>
                <a:latin typeface="Arial Italics"/>
              </a:rPr>
              <a:t>Training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33438" y="4670926"/>
            <a:ext cx="5189002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Data </a:t>
            </a:r>
            <a:r>
              <a:rPr lang="en-US" sz="3899">
                <a:solidFill>
                  <a:srgbClr val="000000"/>
                </a:solidFill>
                <a:latin typeface="Arial Italics"/>
              </a:rPr>
              <a:t>Testing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98540" y="3261520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RMSE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051636" y="3290095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MAE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837802" y="3261520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R-squared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51636" y="2585392"/>
            <a:ext cx="437401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Metrik Akurasi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59567" y="3936733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501,29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759567" y="4600589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971,27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186103" y="3921530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245,21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86103" y="4552964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385,23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876195" y="3921530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90,025%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856999" y="4552964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39,84%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71910" y="7080681"/>
            <a:ext cx="6034579" cy="969498"/>
            <a:chOff x="0" y="0"/>
            <a:chExt cx="1589354" cy="25534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89354" cy="255341"/>
            </a:xfrm>
            <a:custGeom>
              <a:avLst/>
              <a:gdLst/>
              <a:ahLst/>
              <a:cxnLst/>
              <a:rect l="l" t="t" r="r" b="b"/>
              <a:pathLst>
                <a:path w="1589354" h="255341">
                  <a:moveTo>
                    <a:pt x="0" y="0"/>
                  </a:moveTo>
                  <a:lnTo>
                    <a:pt x="1589354" y="0"/>
                  </a:lnTo>
                  <a:lnTo>
                    <a:pt x="1589354" y="255341"/>
                  </a:lnTo>
                  <a:lnTo>
                    <a:pt x="0" y="255341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1589354" cy="28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64031" y="6669348"/>
            <a:ext cx="6034579" cy="676128"/>
            <a:chOff x="0" y="0"/>
            <a:chExt cx="1589354" cy="17807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589354" cy="178075"/>
            </a:xfrm>
            <a:custGeom>
              <a:avLst/>
              <a:gdLst/>
              <a:ahLst/>
              <a:cxnLst/>
              <a:rect l="l" t="t" r="r" b="b"/>
              <a:pathLst>
                <a:path w="1589354" h="178075">
                  <a:moveTo>
                    <a:pt x="0" y="0"/>
                  </a:moveTo>
                  <a:lnTo>
                    <a:pt x="1589354" y="0"/>
                  </a:lnTo>
                  <a:lnTo>
                    <a:pt x="1589354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1589354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71910" y="8078754"/>
            <a:ext cx="4399288" cy="676128"/>
            <a:chOff x="0" y="0"/>
            <a:chExt cx="1158660" cy="17807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28575"/>
              <a:ext cx="1158660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671910" y="8783457"/>
            <a:ext cx="4399288" cy="676128"/>
            <a:chOff x="0" y="0"/>
            <a:chExt cx="1158660" cy="178075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0"/>
              <a:ext cx="1158660" cy="17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6759567" y="7374051"/>
            <a:ext cx="3292069" cy="676128"/>
            <a:chOff x="0" y="0"/>
            <a:chExt cx="867047" cy="17807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67047" cy="178075"/>
            </a:xfrm>
            <a:custGeom>
              <a:avLst/>
              <a:gdLst/>
              <a:ahLst/>
              <a:cxnLst/>
              <a:rect l="l" t="t" r="r" b="b"/>
              <a:pathLst>
                <a:path w="867047" h="178075">
                  <a:moveTo>
                    <a:pt x="0" y="0"/>
                  </a:moveTo>
                  <a:lnTo>
                    <a:pt x="867047" y="0"/>
                  </a:lnTo>
                  <a:lnTo>
                    <a:pt x="86704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86704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0074270" y="7374051"/>
            <a:ext cx="3292069" cy="676128"/>
            <a:chOff x="0" y="0"/>
            <a:chExt cx="867047" cy="17807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67047" cy="178075"/>
            </a:xfrm>
            <a:custGeom>
              <a:avLst/>
              <a:gdLst/>
              <a:ahLst/>
              <a:cxnLst/>
              <a:rect l="l" t="t" r="r" b="b"/>
              <a:pathLst>
                <a:path w="867047" h="178075">
                  <a:moveTo>
                    <a:pt x="0" y="0"/>
                  </a:moveTo>
                  <a:lnTo>
                    <a:pt x="867047" y="0"/>
                  </a:lnTo>
                  <a:lnTo>
                    <a:pt x="86704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86704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3404732" y="7374051"/>
            <a:ext cx="4219237" cy="676128"/>
            <a:chOff x="0" y="0"/>
            <a:chExt cx="1111239" cy="178075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111239" cy="178075"/>
            </a:xfrm>
            <a:custGeom>
              <a:avLst/>
              <a:gdLst/>
              <a:ahLst/>
              <a:cxnLst/>
              <a:rect l="l" t="t" r="r" b="b"/>
              <a:pathLst>
                <a:path w="1111239" h="178075">
                  <a:moveTo>
                    <a:pt x="0" y="0"/>
                  </a:moveTo>
                  <a:lnTo>
                    <a:pt x="1111239" y="0"/>
                  </a:lnTo>
                  <a:lnTo>
                    <a:pt x="1111239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1111239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6759567" y="6669348"/>
            <a:ext cx="10864402" cy="661326"/>
            <a:chOff x="0" y="0"/>
            <a:chExt cx="2861406" cy="17417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2861406" cy="174176"/>
            </a:xfrm>
            <a:custGeom>
              <a:avLst/>
              <a:gdLst/>
              <a:ahLst/>
              <a:cxnLst/>
              <a:rect l="l" t="t" r="r" b="b"/>
              <a:pathLst>
                <a:path w="2861406" h="174176">
                  <a:moveTo>
                    <a:pt x="0" y="0"/>
                  </a:moveTo>
                  <a:lnTo>
                    <a:pt x="2861406" y="0"/>
                  </a:lnTo>
                  <a:lnTo>
                    <a:pt x="2861406" y="174176"/>
                  </a:lnTo>
                  <a:lnTo>
                    <a:pt x="0" y="174176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28575"/>
              <a:ext cx="2861406" cy="20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9508586" y="8078754"/>
            <a:ext cx="7058533" cy="676128"/>
            <a:chOff x="0" y="0"/>
            <a:chExt cx="1859037" cy="17807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9508586" y="8783457"/>
            <a:ext cx="7058533" cy="676128"/>
            <a:chOff x="0" y="0"/>
            <a:chExt cx="1859037" cy="178075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5" name="TextBox 85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1751391" y="6928281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Jenis Data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751391" y="8015742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Data </a:t>
            </a:r>
            <a:r>
              <a:rPr lang="en-US" sz="3899">
                <a:solidFill>
                  <a:srgbClr val="000000"/>
                </a:solidFill>
                <a:latin typeface="Arial Italics"/>
              </a:rPr>
              <a:t>Training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833438" y="8720445"/>
            <a:ext cx="5189002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Data </a:t>
            </a:r>
            <a:r>
              <a:rPr lang="en-US" sz="3899">
                <a:solidFill>
                  <a:srgbClr val="000000"/>
                </a:solidFill>
                <a:latin typeface="Arial Italics"/>
              </a:rPr>
              <a:t>Testing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6698540" y="7311039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RMSE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051636" y="7339614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MAE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3837802" y="7311039"/>
            <a:ext cx="3353096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R-squared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051636" y="6634911"/>
            <a:ext cx="437401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ial Bold"/>
              </a:rPr>
              <a:t>Metrik Akurasi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6759567" y="7986251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656,31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6759567" y="8650107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 Bold"/>
              </a:rPr>
              <a:t>865,63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0186103" y="7971048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301,8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0186103" y="8602482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 Bold"/>
              </a:rPr>
              <a:t>354,63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3876195" y="7971048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"/>
              </a:rPr>
              <a:t>82,902%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856999" y="8602482"/>
            <a:ext cx="331470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Arial Bold"/>
              </a:rPr>
              <a:t>52,214%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182579" y="1901010"/>
            <a:ext cx="15922842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4.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Akurasi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model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awal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regresi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proses Gaussian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tanpa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nilai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awal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00"/>
          <p:cNvSpPr txBox="1"/>
          <p:nvPr/>
        </p:nvSpPr>
        <p:spPr>
          <a:xfrm>
            <a:off x="827489" y="5981567"/>
            <a:ext cx="16633023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5.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Akurasi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model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awal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regresi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proses Gaussian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dengan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nilai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awal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" y="-47348"/>
            <a:ext cx="5915855" cy="134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EVALUASI MODEL DENGAN NILAI AWAL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38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53667ED9-AE73-B4EC-DD63-55C125DA5CAD}"/>
              </a:ext>
            </a:extLst>
          </p:cNvPr>
          <p:cNvSpPr txBox="1"/>
          <p:nvPr/>
        </p:nvSpPr>
        <p:spPr>
          <a:xfrm>
            <a:off x="1066800" y="2859564"/>
            <a:ext cx="17051213" cy="722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300"/>
              </a:lnSpc>
              <a:spcBef>
                <a:spcPct val="0"/>
              </a:spcBef>
            </a:pPr>
            <a:r>
              <a:rPr lang="it-IT" sz="4000" dirty="0">
                <a:solidFill>
                  <a:srgbClr val="000000"/>
                </a:solidFill>
                <a:latin typeface="Arial Bold"/>
              </a:rPr>
              <a:t>Model mampu memprediksi serta menjelaskan keragaman yang ada.</a:t>
            </a:r>
            <a:endParaRPr lang="en-US" sz="40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4DA5AEAE-B0AD-FAE3-9407-7618EAC6FBEB}"/>
              </a:ext>
            </a:extLst>
          </p:cNvPr>
          <p:cNvSpPr/>
          <p:nvPr/>
        </p:nvSpPr>
        <p:spPr>
          <a:xfrm>
            <a:off x="8813781" y="6743700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6CA0759B-7D8D-4C93-AA0A-9E8971923FF1}"/>
              </a:ext>
            </a:extLst>
          </p:cNvPr>
          <p:cNvSpPr txBox="1"/>
          <p:nvPr/>
        </p:nvSpPr>
        <p:spPr>
          <a:xfrm>
            <a:off x="1043940" y="1672078"/>
            <a:ext cx="10309860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Evaluasi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Model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dengan</a:t>
            </a:r>
            <a:r>
              <a:rPr lang="en-US" sz="4999" dirty="0">
                <a:solidFill>
                  <a:srgbClr val="243B90"/>
                </a:solidFill>
                <a:latin typeface="Arial Bold"/>
              </a:rPr>
              <a:t> Nilai Awal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9DB2C-A13B-9A97-F034-AFEADD7F4ED1}"/>
              </a:ext>
            </a:extLst>
          </p:cNvPr>
          <p:cNvSpPr txBox="1"/>
          <p:nvPr/>
        </p:nvSpPr>
        <p:spPr>
          <a:xfrm>
            <a:off x="1074016" y="3947103"/>
            <a:ext cx="16604384" cy="153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300"/>
              </a:lnSpc>
              <a:spcBef>
                <a:spcPct val="0"/>
              </a:spcBef>
            </a:pPr>
            <a:r>
              <a:rPr lang="it-IT" sz="4000" dirty="0">
                <a:solidFill>
                  <a:srgbClr val="000000"/>
                </a:solidFill>
                <a:latin typeface="Arial Bold"/>
              </a:rPr>
              <a:t>Nilai metrik akurasi pada data </a:t>
            </a:r>
            <a:r>
              <a:rPr lang="it-IT" sz="4000" i="1" dirty="0">
                <a:solidFill>
                  <a:srgbClr val="000000"/>
                </a:solidFill>
                <a:latin typeface="Arial Bold"/>
              </a:rPr>
              <a:t>testing</a:t>
            </a:r>
            <a:r>
              <a:rPr lang="it-IT" sz="4000" dirty="0">
                <a:solidFill>
                  <a:srgbClr val="000000"/>
                </a:solidFill>
                <a:latin typeface="Arial Bold"/>
              </a:rPr>
              <a:t> menunjukkan terjadinya peningkatan akurasi model.</a:t>
            </a:r>
            <a:endParaRPr lang="en-US" sz="40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FF5276-A554-6E76-09B5-B507944142A7}"/>
              </a:ext>
            </a:extLst>
          </p:cNvPr>
          <p:cNvSpPr txBox="1"/>
          <p:nvPr/>
        </p:nvSpPr>
        <p:spPr>
          <a:xfrm>
            <a:off x="1295400" y="6346845"/>
            <a:ext cx="7102208" cy="153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300"/>
              </a:lnSpc>
              <a:spcBef>
                <a:spcPct val="0"/>
              </a:spcBef>
            </a:pPr>
            <a:r>
              <a:rPr lang="it-IT" sz="4000" dirty="0">
                <a:solidFill>
                  <a:srgbClr val="000000"/>
                </a:solidFill>
                <a:latin typeface="Arial Bold"/>
              </a:rPr>
              <a:t>Memberikan nilai awal yang mendekati solusi optimal</a:t>
            </a:r>
            <a:endParaRPr lang="en-US" sz="40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C266A-1181-AA0C-BD10-72E34801EC2F}"/>
              </a:ext>
            </a:extLst>
          </p:cNvPr>
          <p:cNvSpPr txBox="1"/>
          <p:nvPr/>
        </p:nvSpPr>
        <p:spPr>
          <a:xfrm>
            <a:off x="10255805" y="6329964"/>
            <a:ext cx="7102208" cy="153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300"/>
              </a:lnSpc>
              <a:spcBef>
                <a:spcPct val="0"/>
              </a:spcBef>
            </a:pPr>
            <a:r>
              <a:rPr lang="it-IT" sz="4000" dirty="0">
                <a:solidFill>
                  <a:srgbClr val="000000"/>
                </a:solidFill>
                <a:latin typeface="Arial Bold"/>
              </a:rPr>
              <a:t>Mempercepat algoritma dan mengurangi jumlah iterasi</a:t>
            </a:r>
            <a:endParaRPr lang="en-US" sz="4000" dirty="0">
              <a:solidFill>
                <a:srgbClr val="000000"/>
              </a:solidFill>
              <a:latin typeface="Arial 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39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6309378" y="2763751"/>
            <a:ext cx="17112771" cy="4759498"/>
            <a:chOff x="0" y="0"/>
            <a:chExt cx="4507067" cy="1253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7068" cy="1253530"/>
            </a:xfrm>
            <a:custGeom>
              <a:avLst/>
              <a:gdLst/>
              <a:ahLst/>
              <a:cxnLst/>
              <a:rect l="l" t="t" r="r" b="b"/>
              <a:pathLst>
                <a:path w="4507068" h="1253530">
                  <a:moveTo>
                    <a:pt x="23073" y="0"/>
                  </a:moveTo>
                  <a:lnTo>
                    <a:pt x="4483995" y="0"/>
                  </a:lnTo>
                  <a:cubicBezTo>
                    <a:pt x="4496738" y="0"/>
                    <a:pt x="4507068" y="10330"/>
                    <a:pt x="4507068" y="23073"/>
                  </a:cubicBezTo>
                  <a:lnTo>
                    <a:pt x="4507068" y="1230458"/>
                  </a:lnTo>
                  <a:cubicBezTo>
                    <a:pt x="4507068" y="1236577"/>
                    <a:pt x="4504637" y="1242445"/>
                    <a:pt x="4500310" y="1246772"/>
                  </a:cubicBezTo>
                  <a:cubicBezTo>
                    <a:pt x="4495983" y="1251099"/>
                    <a:pt x="4490114" y="1253530"/>
                    <a:pt x="4483995" y="1253530"/>
                  </a:cubicBezTo>
                  <a:lnTo>
                    <a:pt x="23073" y="1253530"/>
                  </a:lnTo>
                  <a:cubicBezTo>
                    <a:pt x="10330" y="1253530"/>
                    <a:pt x="0" y="1243200"/>
                    <a:pt x="0" y="1230458"/>
                  </a:cubicBezTo>
                  <a:lnTo>
                    <a:pt x="0" y="23073"/>
                  </a:lnTo>
                  <a:cubicBezTo>
                    <a:pt x="0" y="16953"/>
                    <a:pt x="2431" y="11085"/>
                    <a:pt x="6758" y="6758"/>
                  </a:cubicBezTo>
                  <a:cubicBezTo>
                    <a:pt x="11085" y="2431"/>
                    <a:pt x="16953" y="0"/>
                    <a:pt x="230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507067" cy="1282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5789" y="3961759"/>
            <a:ext cx="10307605" cy="22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7600" spc="380" dirty="0">
                <a:solidFill>
                  <a:srgbClr val="243B90"/>
                </a:solidFill>
                <a:latin typeface="Arial Bold"/>
              </a:rPr>
              <a:t>KONSTRUKSI MODEL LANJUTAN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6274" y="9581956"/>
            <a:ext cx="1344853" cy="65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"/>
              </a:rPr>
              <a:t>40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KONSTRUKSI 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MODEL LANJUTAN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77DF95B1-46AC-99EA-A32D-DD3D8A56460F}"/>
              </a:ext>
            </a:extLst>
          </p:cNvPr>
          <p:cNvSpPr txBox="1"/>
          <p:nvPr/>
        </p:nvSpPr>
        <p:spPr>
          <a:xfrm>
            <a:off x="5301090" y="1518032"/>
            <a:ext cx="8544783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243B90"/>
                </a:solidFill>
                <a:latin typeface="Arial Bold"/>
              </a:rPr>
              <a:t>Konstruksi Model </a:t>
            </a:r>
            <a:r>
              <a:rPr lang="en-US" sz="4999" dirty="0" err="1">
                <a:solidFill>
                  <a:srgbClr val="243B90"/>
                </a:solidFill>
                <a:latin typeface="Arial Bold"/>
              </a:rPr>
              <a:t>Lanjutan</a:t>
            </a:r>
            <a:endParaRPr lang="en-US" sz="49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AD66CE5-8F56-5C1E-F37F-277F9D4EF876}"/>
              </a:ext>
            </a:extLst>
          </p:cNvPr>
          <p:cNvSpPr txBox="1"/>
          <p:nvPr/>
        </p:nvSpPr>
        <p:spPr>
          <a:xfrm>
            <a:off x="1028700" y="3035958"/>
            <a:ext cx="7839461" cy="711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Model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masih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mengalami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overfitting</a:t>
            </a:r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80F1D373-B2D4-065E-A7DD-7135D24AA38C}"/>
              </a:ext>
            </a:extLst>
          </p:cNvPr>
          <p:cNvSpPr/>
          <p:nvPr/>
        </p:nvSpPr>
        <p:spPr>
          <a:xfrm>
            <a:off x="8868161" y="3120989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E746AA1F-04A2-AAB2-8093-4580B7ED4938}"/>
              </a:ext>
            </a:extLst>
          </p:cNvPr>
          <p:cNvSpPr txBox="1"/>
          <p:nvPr/>
        </p:nvSpPr>
        <p:spPr>
          <a:xfrm>
            <a:off x="9906857" y="2798458"/>
            <a:ext cx="7987470" cy="151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Dilakukan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cross validation 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dan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hyperparameter tuning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lebih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lanjut</a:t>
            </a:r>
            <a:endParaRPr lang="en-US" sz="3600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D545E1B0-4C26-E5B1-9899-CA9A4ADE5B03}"/>
              </a:ext>
            </a:extLst>
          </p:cNvPr>
          <p:cNvSpPr/>
          <p:nvPr/>
        </p:nvSpPr>
        <p:spPr>
          <a:xfrm rot="5400000">
            <a:off x="13459032" y="4350576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87524DE8-860B-42BE-F2B3-56F203451445}"/>
              </a:ext>
            </a:extLst>
          </p:cNvPr>
          <p:cNvSpPr txBox="1"/>
          <p:nvPr/>
        </p:nvSpPr>
        <p:spPr>
          <a:xfrm>
            <a:off x="11008027" y="5136488"/>
            <a:ext cx="5927860" cy="151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Digunakan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teknik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20-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fold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cross validation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2DFC0695-95D8-2B43-0403-02EF43A6757E}"/>
              </a:ext>
            </a:extLst>
          </p:cNvPr>
          <p:cNvSpPr txBox="1"/>
          <p:nvPr/>
        </p:nvSpPr>
        <p:spPr>
          <a:xfrm>
            <a:off x="1028700" y="4445713"/>
            <a:ext cx="7818920" cy="2326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Digunakan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Bayes optimization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,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grid search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, dan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random search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untuk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tuning hyperparameter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3101E89E-74CE-DFCA-761C-232BA56EF297}"/>
              </a:ext>
            </a:extLst>
          </p:cNvPr>
          <p:cNvSpPr/>
          <p:nvPr/>
        </p:nvSpPr>
        <p:spPr>
          <a:xfrm flipH="1">
            <a:off x="9060555" y="5330275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203" t="-455580" r="-1167637" b="-692074"/>
            </a:stretch>
          </a:blipFill>
        </p:spPr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B4F3C6F8-B2FA-E538-0036-E6CD31E17B1D}"/>
              </a:ext>
            </a:extLst>
          </p:cNvPr>
          <p:cNvGrpSpPr/>
          <p:nvPr/>
        </p:nvGrpSpPr>
        <p:grpSpPr>
          <a:xfrm>
            <a:off x="609600" y="7153224"/>
            <a:ext cx="16790531" cy="2257476"/>
            <a:chOff x="0" y="0"/>
            <a:chExt cx="4422197" cy="1418813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A4F205C4-C82D-E0BF-94DB-FE5F04108CA1}"/>
                </a:ext>
              </a:extLst>
            </p:cNvPr>
            <p:cNvSpPr/>
            <p:nvPr/>
          </p:nvSpPr>
          <p:spPr>
            <a:xfrm>
              <a:off x="0" y="0"/>
              <a:ext cx="4422198" cy="1418813"/>
            </a:xfrm>
            <a:custGeom>
              <a:avLst/>
              <a:gdLst/>
              <a:ahLst/>
              <a:cxnLst/>
              <a:rect l="l" t="t" r="r" b="b"/>
              <a:pathLst>
                <a:path w="4422198" h="1418813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1395297"/>
                  </a:lnTo>
                  <a:cubicBezTo>
                    <a:pt x="4422198" y="1401534"/>
                    <a:pt x="4419720" y="1407515"/>
                    <a:pt x="4415310" y="1411925"/>
                  </a:cubicBezTo>
                  <a:cubicBezTo>
                    <a:pt x="4410900" y="1416335"/>
                    <a:pt x="4404919" y="1418813"/>
                    <a:pt x="4398682" y="1418813"/>
                  </a:cubicBezTo>
                  <a:lnTo>
                    <a:pt x="23516" y="1418813"/>
                  </a:lnTo>
                  <a:cubicBezTo>
                    <a:pt x="10528" y="1418813"/>
                    <a:pt x="0" y="1408284"/>
                    <a:pt x="0" y="1395297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4F46C099-287B-4674-CB27-D430F3F0A3C9}"/>
                </a:ext>
              </a:extLst>
            </p:cNvPr>
            <p:cNvSpPr txBox="1"/>
            <p:nvPr/>
          </p:nvSpPr>
          <p:spPr>
            <a:xfrm>
              <a:off x="0" y="-28575"/>
              <a:ext cx="4422197" cy="1447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41" name="TextBox 13">
            <a:extLst>
              <a:ext uri="{FF2B5EF4-FFF2-40B4-BE49-F238E27FC236}">
                <a16:creationId xmlns:a16="http://schemas.microsoft.com/office/drawing/2014/main" id="{5D40F144-0E7E-5B0D-6BE8-1490BA0EE520}"/>
              </a:ext>
            </a:extLst>
          </p:cNvPr>
          <p:cNvSpPr txBox="1"/>
          <p:nvPr/>
        </p:nvSpPr>
        <p:spPr>
          <a:xfrm>
            <a:off x="566619" y="7331047"/>
            <a:ext cx="16510565" cy="225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algn="just">
              <a:lnSpc>
                <a:spcPts val="4480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al"/>
              </a:rPr>
              <a:t>Catatan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: Teknik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ini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digunakan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agar data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dapat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dikelompokkan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menjadi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satu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tahun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sehingga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terdapat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20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partisi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data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tahunan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marL="345441" lvl="1" algn="just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Arial Italics"/>
              </a:rPr>
              <a:t>Hyperparameter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yang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dioptimisasi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2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 i="1" dirty="0">
                <a:solidFill>
                  <a:srgbClr val="FFFFFF"/>
                </a:solidFill>
                <a:latin typeface="Arial"/>
              </a:rPr>
              <a:t>noise </a:t>
            </a:r>
            <a:r>
              <a:rPr lang="en-US" sz="3200" dirty="0">
                <a:solidFill>
                  <a:srgbClr val="FFFFFF"/>
                </a:solidFill>
                <a:latin typeface="Arial"/>
              </a:rPr>
              <a:t>(     ).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2" name="Group 21">
            <a:extLst>
              <a:ext uri="{FF2B5EF4-FFF2-40B4-BE49-F238E27FC236}">
                <a16:creationId xmlns:a16="http://schemas.microsoft.com/office/drawing/2014/main" id="{FEC0F85F-B768-9631-781A-9B10B192F8E4}"/>
              </a:ext>
            </a:extLst>
          </p:cNvPr>
          <p:cNvGrpSpPr/>
          <p:nvPr/>
        </p:nvGrpSpPr>
        <p:grpSpPr>
          <a:xfrm>
            <a:off x="11430000" y="8520392"/>
            <a:ext cx="441913" cy="497152"/>
            <a:chOff x="0" y="0"/>
            <a:chExt cx="589217" cy="662869"/>
          </a:xfrm>
        </p:grpSpPr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C9E9E813-C0F1-C0B6-6029-921060E6B78B}"/>
                </a:ext>
              </a:extLst>
            </p:cNvPr>
            <p:cNvSpPr/>
            <p:nvPr/>
          </p:nvSpPr>
          <p:spPr>
            <a:xfrm>
              <a:off x="0" y="0"/>
              <a:ext cx="589217" cy="662869"/>
            </a:xfrm>
            <a:custGeom>
              <a:avLst/>
              <a:gdLst/>
              <a:ahLst/>
              <a:cxnLst/>
              <a:rect l="l" t="t" r="r" b="b"/>
              <a:pathLst>
                <a:path w="589217" h="662869">
                  <a:moveTo>
                    <a:pt x="0" y="0"/>
                  </a:moveTo>
                  <a:lnTo>
                    <a:pt x="589217" y="0"/>
                  </a:lnTo>
                  <a:lnTo>
                    <a:pt x="589217" y="662869"/>
                  </a:lnTo>
                  <a:lnTo>
                    <a:pt x="0" y="662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5" grpId="0"/>
      <p:bldP spid="36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-47348"/>
            <a:ext cx="59158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KONSTRUKSI </a:t>
            </a: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model </a:t>
            </a:r>
            <a:r>
              <a:rPr lang="en-US" sz="3899" dirty="0" err="1">
                <a:solidFill>
                  <a:srgbClr val="243B90"/>
                </a:solidFill>
                <a:latin typeface="Arial Bold"/>
              </a:rPr>
              <a:t>lanjutan</a:t>
            </a:r>
            <a:endParaRPr lang="en-US" sz="38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5447" y="3105145"/>
            <a:ext cx="5294454" cy="914792"/>
            <a:chOff x="0" y="0"/>
            <a:chExt cx="1477814" cy="2553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77813" cy="255341"/>
            </a:xfrm>
            <a:custGeom>
              <a:avLst/>
              <a:gdLst/>
              <a:ahLst/>
              <a:cxnLst/>
              <a:rect l="l" t="t" r="r" b="b"/>
              <a:pathLst>
                <a:path w="1477813" h="255341">
                  <a:moveTo>
                    <a:pt x="0" y="0"/>
                  </a:moveTo>
                  <a:lnTo>
                    <a:pt x="1477813" y="0"/>
                  </a:lnTo>
                  <a:lnTo>
                    <a:pt x="1477813" y="255341"/>
                  </a:lnTo>
                  <a:lnTo>
                    <a:pt x="0" y="255341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77814" cy="28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29557" y="3082676"/>
            <a:ext cx="3613820" cy="914792"/>
            <a:chOff x="0" y="0"/>
            <a:chExt cx="1008707" cy="25534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8707" cy="255341"/>
            </a:xfrm>
            <a:custGeom>
              <a:avLst/>
              <a:gdLst/>
              <a:ahLst/>
              <a:cxnLst/>
              <a:rect l="l" t="t" r="r" b="b"/>
              <a:pathLst>
                <a:path w="1008707" h="255341">
                  <a:moveTo>
                    <a:pt x="0" y="0"/>
                  </a:moveTo>
                  <a:lnTo>
                    <a:pt x="1008707" y="0"/>
                  </a:lnTo>
                  <a:lnTo>
                    <a:pt x="1008707" y="255341"/>
                  </a:lnTo>
                  <a:lnTo>
                    <a:pt x="0" y="255341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08707" cy="283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78534" y="2717023"/>
            <a:ext cx="5294454" cy="637976"/>
            <a:chOff x="0" y="0"/>
            <a:chExt cx="1477814" cy="1780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7813" cy="178075"/>
            </a:xfrm>
            <a:custGeom>
              <a:avLst/>
              <a:gdLst/>
              <a:ahLst/>
              <a:cxnLst/>
              <a:rect l="l" t="t" r="r" b="b"/>
              <a:pathLst>
                <a:path w="1477813" h="178075">
                  <a:moveTo>
                    <a:pt x="0" y="0"/>
                  </a:moveTo>
                  <a:lnTo>
                    <a:pt x="1477813" y="0"/>
                  </a:lnTo>
                  <a:lnTo>
                    <a:pt x="1477813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77814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24838" y="2694554"/>
            <a:ext cx="3613820" cy="637976"/>
            <a:chOff x="0" y="0"/>
            <a:chExt cx="1008707" cy="1780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08707" cy="178075"/>
            </a:xfrm>
            <a:custGeom>
              <a:avLst/>
              <a:gdLst/>
              <a:ahLst/>
              <a:cxnLst/>
              <a:rect l="l" t="t" r="r" b="b"/>
              <a:pathLst>
                <a:path w="1008707" h="178075">
                  <a:moveTo>
                    <a:pt x="0" y="0"/>
                  </a:moveTo>
                  <a:lnTo>
                    <a:pt x="1008707" y="0"/>
                  </a:lnTo>
                  <a:lnTo>
                    <a:pt x="100870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00870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2643" y="4046900"/>
            <a:ext cx="4151047" cy="637976"/>
            <a:chOff x="0" y="0"/>
            <a:chExt cx="1158660" cy="1780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58660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249315" y="4024431"/>
            <a:ext cx="4151047" cy="637976"/>
            <a:chOff x="0" y="0"/>
            <a:chExt cx="1158660" cy="1780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58660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233101" y="5312136"/>
            <a:ext cx="4151047" cy="637976"/>
            <a:chOff x="0" y="0"/>
            <a:chExt cx="1158660" cy="1780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158660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249315" y="4689369"/>
            <a:ext cx="4151047" cy="637976"/>
            <a:chOff x="0" y="0"/>
            <a:chExt cx="1158660" cy="1780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58660" cy="178075"/>
            </a:xfrm>
            <a:custGeom>
              <a:avLst/>
              <a:gdLst/>
              <a:ahLst/>
              <a:cxnLst/>
              <a:rect l="l" t="t" r="r" b="b"/>
              <a:pathLst>
                <a:path w="1158660" h="178075">
                  <a:moveTo>
                    <a:pt x="0" y="0"/>
                  </a:moveTo>
                  <a:lnTo>
                    <a:pt x="1158660" y="0"/>
                  </a:lnTo>
                  <a:lnTo>
                    <a:pt x="1158660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1158660" cy="17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979327" y="3381961"/>
            <a:ext cx="2021113" cy="637976"/>
            <a:chOff x="0" y="0"/>
            <a:chExt cx="564143" cy="1780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64143" cy="178075"/>
            </a:xfrm>
            <a:custGeom>
              <a:avLst/>
              <a:gdLst/>
              <a:ahLst/>
              <a:cxnLst/>
              <a:rect l="l" t="t" r="r" b="b"/>
              <a:pathLst>
                <a:path w="564143" h="178075">
                  <a:moveTo>
                    <a:pt x="0" y="0"/>
                  </a:moveTo>
                  <a:lnTo>
                    <a:pt x="564143" y="0"/>
                  </a:lnTo>
                  <a:lnTo>
                    <a:pt x="564143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564143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041456" y="3381961"/>
            <a:ext cx="2288040" cy="637976"/>
            <a:chOff x="0" y="0"/>
            <a:chExt cx="638649" cy="1780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8649" cy="178075"/>
            </a:xfrm>
            <a:custGeom>
              <a:avLst/>
              <a:gdLst/>
              <a:ahLst/>
              <a:cxnLst/>
              <a:rect l="l" t="t" r="r" b="b"/>
              <a:pathLst>
                <a:path w="638649" h="178075">
                  <a:moveTo>
                    <a:pt x="0" y="0"/>
                  </a:moveTo>
                  <a:lnTo>
                    <a:pt x="638649" y="0"/>
                  </a:lnTo>
                  <a:lnTo>
                    <a:pt x="638649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638649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363435" y="3381961"/>
            <a:ext cx="2904703" cy="637976"/>
            <a:chOff x="0" y="0"/>
            <a:chExt cx="810775" cy="17807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0775" cy="178075"/>
            </a:xfrm>
            <a:custGeom>
              <a:avLst/>
              <a:gdLst/>
              <a:ahLst/>
              <a:cxnLst/>
              <a:rect l="l" t="t" r="r" b="b"/>
              <a:pathLst>
                <a:path w="810775" h="178075">
                  <a:moveTo>
                    <a:pt x="0" y="0"/>
                  </a:moveTo>
                  <a:lnTo>
                    <a:pt x="810775" y="0"/>
                  </a:lnTo>
                  <a:lnTo>
                    <a:pt x="810775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810775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979327" y="2703056"/>
            <a:ext cx="7288811" cy="637976"/>
            <a:chOff x="0" y="0"/>
            <a:chExt cx="2034488" cy="178075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034488" cy="178075"/>
            </a:xfrm>
            <a:custGeom>
              <a:avLst/>
              <a:gdLst/>
              <a:ahLst/>
              <a:cxnLst/>
              <a:rect l="l" t="t" r="r" b="b"/>
              <a:pathLst>
                <a:path w="2034488" h="178075">
                  <a:moveTo>
                    <a:pt x="0" y="0"/>
                  </a:moveTo>
                  <a:lnTo>
                    <a:pt x="2034488" y="0"/>
                  </a:lnTo>
                  <a:lnTo>
                    <a:pt x="2034488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2034488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931551" y="4046900"/>
            <a:ext cx="6660237" cy="637976"/>
            <a:chOff x="0" y="0"/>
            <a:chExt cx="1859037" cy="1780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931551" y="4711838"/>
            <a:ext cx="6660237" cy="637976"/>
            <a:chOff x="0" y="0"/>
            <a:chExt cx="1859037" cy="178075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859037" cy="178075"/>
            </a:xfrm>
            <a:custGeom>
              <a:avLst/>
              <a:gdLst/>
              <a:ahLst/>
              <a:cxnLst/>
              <a:rect l="l" t="t" r="r" b="b"/>
              <a:pathLst>
                <a:path w="1859037" h="178075">
                  <a:moveTo>
                    <a:pt x="0" y="0"/>
                  </a:moveTo>
                  <a:lnTo>
                    <a:pt x="1859037" y="0"/>
                  </a:lnTo>
                  <a:lnTo>
                    <a:pt x="1859037" y="178075"/>
                  </a:lnTo>
                  <a:lnTo>
                    <a:pt x="0" y="1780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28575"/>
              <a:ext cx="1859037" cy="206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2319604" y="2962270"/>
            <a:ext cx="2626140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"/>
              </a:rPr>
              <a:t>Metode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615183" y="2939801"/>
            <a:ext cx="3163889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 Italics"/>
              </a:rPr>
              <a:t>noise</a:t>
            </a:r>
            <a:r>
              <a:rPr lang="en-US" sz="3679">
                <a:solidFill>
                  <a:srgbClr val="FFFFFF"/>
                </a:solidFill>
                <a:latin typeface="Arial Bold"/>
              </a:rPr>
              <a:t> (   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41074" y="3965899"/>
            <a:ext cx="4663668" cy="629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000000"/>
                </a:solidFill>
                <a:latin typeface="Arial Italics"/>
              </a:rPr>
              <a:t>Bayes optimization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24860" y="5253604"/>
            <a:ext cx="4663668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000000"/>
                </a:solidFill>
                <a:latin typeface="Arial Italics"/>
              </a:rPr>
              <a:t>Random search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76417" y="4630838"/>
            <a:ext cx="5577599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000000"/>
                </a:solidFill>
                <a:latin typeface="Arial Italics"/>
              </a:rPr>
              <a:t>Grid search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348958" y="3323430"/>
            <a:ext cx="3163889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"/>
              </a:rPr>
              <a:t>RMSE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603531" y="3350393"/>
            <a:ext cx="3163889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"/>
              </a:rPr>
              <a:t>MAE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194124" y="3323430"/>
            <a:ext cx="3163889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"/>
              </a:rPr>
              <a:t>R-squared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85287" y="2685454"/>
            <a:ext cx="4127201" cy="69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Arial Bold"/>
              </a:rPr>
              <a:t>Metrik Akurasi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406541" y="398836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713.74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572636" y="3952073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1274.1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406541" y="525809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713.82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6572636" y="5221803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1418.8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9406541" y="4615629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722.89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572636" y="4579333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1603.7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624888" y="395967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320.53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624888" y="5229407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320.51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1624888" y="458693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320.55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212238" y="395967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78.29%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4212238" y="5229407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78.28%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212238" y="4586938"/>
            <a:ext cx="3127663" cy="60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solidFill>
                  <a:srgbClr val="000000"/>
                </a:solidFill>
                <a:latin typeface="Arial"/>
              </a:rPr>
              <a:t>77.73%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8679302" y="3124943"/>
            <a:ext cx="416977" cy="469099"/>
            <a:chOff x="0" y="0"/>
            <a:chExt cx="555969" cy="625465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555969" cy="625465"/>
            </a:xfrm>
            <a:custGeom>
              <a:avLst/>
              <a:gdLst/>
              <a:ahLst/>
              <a:cxnLst/>
              <a:rect l="l" t="t" r="r" b="b"/>
              <a:pathLst>
                <a:path w="555969" h="625465">
                  <a:moveTo>
                    <a:pt x="0" y="0"/>
                  </a:moveTo>
                  <a:lnTo>
                    <a:pt x="555969" y="0"/>
                  </a:lnTo>
                  <a:lnTo>
                    <a:pt x="555969" y="625465"/>
                  </a:lnTo>
                  <a:lnTo>
                    <a:pt x="0" y="625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1" name="TextBox 81"/>
          <p:cNvSpPr txBox="1"/>
          <p:nvPr/>
        </p:nvSpPr>
        <p:spPr>
          <a:xfrm>
            <a:off x="1782372" y="1856318"/>
            <a:ext cx="14723257" cy="62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 dirty="0" err="1">
                <a:solidFill>
                  <a:srgbClr val="000000"/>
                </a:solidFill>
                <a:latin typeface="Arial Bold"/>
              </a:rPr>
              <a:t>Tabel</a:t>
            </a:r>
            <a:r>
              <a:rPr lang="en-US" sz="3699" dirty="0">
                <a:solidFill>
                  <a:srgbClr val="000000"/>
                </a:solidFill>
                <a:latin typeface="Arial Bold"/>
              </a:rPr>
              <a:t> 6.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Komparasi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nilai </a:t>
            </a:r>
            <a:r>
              <a:rPr lang="en-US" sz="3699" dirty="0">
                <a:solidFill>
                  <a:srgbClr val="000000"/>
                </a:solidFill>
                <a:latin typeface="Arial Italics"/>
              </a:rPr>
              <a:t>measurement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dari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ketiga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metode</a:t>
            </a:r>
            <a:r>
              <a:rPr lang="en-US" sz="36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rial"/>
              </a:rPr>
              <a:t>optimisasi</a:t>
            </a:r>
            <a:endParaRPr lang="en-US" sz="36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24">
            <a:extLst>
              <a:ext uri="{FF2B5EF4-FFF2-40B4-BE49-F238E27FC236}">
                <a16:creationId xmlns:a16="http://schemas.microsoft.com/office/drawing/2014/main" id="{84E4A6DC-7C3F-1682-C72B-0A2CCED8684E}"/>
              </a:ext>
            </a:extLst>
          </p:cNvPr>
          <p:cNvSpPr txBox="1"/>
          <p:nvPr/>
        </p:nvSpPr>
        <p:spPr>
          <a:xfrm>
            <a:off x="1783296" y="6475569"/>
            <a:ext cx="6413831" cy="1513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000000"/>
                </a:solidFill>
                <a:latin typeface="Arial Bold"/>
              </a:rPr>
              <a:t>Bayesian optimization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dan </a:t>
            </a:r>
            <a:r>
              <a:rPr lang="en-US" sz="3600" i="1" dirty="0">
                <a:solidFill>
                  <a:srgbClr val="000000"/>
                </a:solidFill>
                <a:latin typeface="Arial Bold"/>
              </a:rPr>
              <a:t>random search</a:t>
            </a:r>
          </a:p>
        </p:txBody>
      </p:sp>
      <p:sp>
        <p:nvSpPr>
          <p:cNvPr id="87" name="Freeform 15">
            <a:extLst>
              <a:ext uri="{FF2B5EF4-FFF2-40B4-BE49-F238E27FC236}">
                <a16:creationId xmlns:a16="http://schemas.microsoft.com/office/drawing/2014/main" id="{C251CDBA-2590-638E-A88B-B8AF98C4C5CE}"/>
              </a:ext>
            </a:extLst>
          </p:cNvPr>
          <p:cNvSpPr/>
          <p:nvPr/>
        </p:nvSpPr>
        <p:spPr>
          <a:xfrm>
            <a:off x="7653451" y="6898196"/>
            <a:ext cx="1025851" cy="737254"/>
          </a:xfrm>
          <a:custGeom>
            <a:avLst/>
            <a:gdLst/>
            <a:ahLst/>
            <a:cxnLst/>
            <a:rect l="l" t="t" r="r" b="b"/>
            <a:pathLst>
              <a:path w="1218647" h="2063532">
                <a:moveTo>
                  <a:pt x="0" y="0"/>
                </a:moveTo>
                <a:lnTo>
                  <a:pt x="1218648" y="0"/>
                </a:lnTo>
                <a:lnTo>
                  <a:pt x="1218648" y="2063532"/>
                </a:lnTo>
                <a:lnTo>
                  <a:pt x="0" y="206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203" t="-455580" r="-1167637" b="-692074"/>
            </a:stretch>
          </a:blipFill>
        </p:spPr>
      </p:sp>
      <p:sp>
        <p:nvSpPr>
          <p:cNvPr id="88" name="TextBox 24">
            <a:extLst>
              <a:ext uri="{FF2B5EF4-FFF2-40B4-BE49-F238E27FC236}">
                <a16:creationId xmlns:a16="http://schemas.microsoft.com/office/drawing/2014/main" id="{2ECA9391-B5ED-D39D-2A08-D1DD14762F92}"/>
              </a:ext>
            </a:extLst>
          </p:cNvPr>
          <p:cNvSpPr txBox="1"/>
          <p:nvPr/>
        </p:nvSpPr>
        <p:spPr>
          <a:xfrm>
            <a:off x="8679302" y="6480734"/>
            <a:ext cx="8877957" cy="151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ial Bold"/>
              </a:rPr>
              <a:t>Mampu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menghasilkan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performa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terbaik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dari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model </a:t>
            </a:r>
            <a:r>
              <a:rPr lang="en-US" sz="3600" dirty="0" err="1">
                <a:solidFill>
                  <a:srgbClr val="000000"/>
                </a:solidFill>
                <a:latin typeface="Arial Bold"/>
              </a:rPr>
              <a:t>regresi</a:t>
            </a:r>
            <a:r>
              <a:rPr lang="en-US" sz="3600" dirty="0">
                <a:solidFill>
                  <a:srgbClr val="000000"/>
                </a:solidFill>
                <a:latin typeface="Arial Bold"/>
              </a:rPr>
              <a:t> proses Gaussian.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/>
      <p:bldP spid="86" grpId="0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221704" y="1832604"/>
            <a:ext cx="259465" cy="908954"/>
          </a:xfrm>
          <a:custGeom>
            <a:avLst/>
            <a:gdLst/>
            <a:ahLst/>
            <a:cxnLst/>
            <a:rect l="l" t="t" r="r" b="b"/>
            <a:pathLst>
              <a:path w="259465" h="908954">
                <a:moveTo>
                  <a:pt x="0" y="0"/>
                </a:moveTo>
                <a:lnTo>
                  <a:pt x="259465" y="0"/>
                </a:lnTo>
                <a:lnTo>
                  <a:pt x="259465" y="908955"/>
                </a:lnTo>
                <a:lnTo>
                  <a:pt x="0" y="908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" y="-47348"/>
            <a:ext cx="5915855" cy="211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KONSTRUKSI </a:t>
            </a:r>
          </a:p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243B90"/>
                </a:solidFill>
                <a:latin typeface="Arial Bold"/>
              </a:rPr>
              <a:t>model </a:t>
            </a:r>
            <a:r>
              <a:rPr lang="en-US" sz="3899" dirty="0" err="1">
                <a:solidFill>
                  <a:srgbClr val="243B90"/>
                </a:solidFill>
                <a:latin typeface="Arial Bold"/>
              </a:rPr>
              <a:t>lanjutan</a:t>
            </a:r>
            <a:endParaRPr lang="en-US" sz="3899" dirty="0">
              <a:solidFill>
                <a:srgbClr val="243B90"/>
              </a:solidFill>
              <a:latin typeface="Arial Bold"/>
            </a:endParaRPr>
          </a:p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endParaRPr lang="en-US" sz="3899" dirty="0">
              <a:solidFill>
                <a:srgbClr val="243B90"/>
              </a:solidFill>
              <a:latin typeface="Arial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9130" y="8872460"/>
            <a:ext cx="12609741" cy="589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Arial"/>
              </a:rPr>
              <a:t>Gambar 2.</a:t>
            </a:r>
            <a:r>
              <a:rPr lang="en-US" sz="34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al"/>
              </a:rPr>
              <a:t>Perbandingan</a:t>
            </a:r>
            <a:r>
              <a:rPr lang="en-US" sz="34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al"/>
              </a:rPr>
              <a:t>nilai</a:t>
            </a:r>
            <a:r>
              <a:rPr lang="en-US" sz="3499" dirty="0">
                <a:solidFill>
                  <a:srgbClr val="000000"/>
                </a:solidFill>
                <a:latin typeface="Arial"/>
              </a:rPr>
              <a:t> RMSE </a:t>
            </a:r>
            <a:r>
              <a:rPr lang="en-US" sz="3499" dirty="0" err="1">
                <a:solidFill>
                  <a:srgbClr val="000000"/>
                </a:solidFill>
                <a:latin typeface="Arial"/>
              </a:rPr>
              <a:t>ketiga</a:t>
            </a:r>
            <a:r>
              <a:rPr lang="en-US" sz="34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al"/>
              </a:rPr>
              <a:t>metode</a:t>
            </a:r>
            <a:r>
              <a:rPr lang="en-US" sz="34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Arial"/>
              </a:rPr>
              <a:t>optimisasi</a:t>
            </a:r>
            <a:endParaRPr lang="en-US" sz="3499" dirty="0">
              <a:solidFill>
                <a:srgbClr val="000000"/>
              </a:solidFill>
              <a:latin typeface="Arial Itali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336A553-D301-A651-71B6-2FD19DD02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0386" y="1395987"/>
            <a:ext cx="13858742" cy="7506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480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242705-4D68-1D6D-B525-6803728722F2}"/>
              </a:ext>
            </a:extLst>
          </p:cNvPr>
          <p:cNvGrpSpPr/>
          <p:nvPr/>
        </p:nvGrpSpPr>
        <p:grpSpPr>
          <a:xfrm>
            <a:off x="2907778" y="1780121"/>
            <a:ext cx="12472445" cy="1355730"/>
            <a:chOff x="2907778" y="1780121"/>
            <a:chExt cx="12472445" cy="1355730"/>
          </a:xfrm>
        </p:grpSpPr>
        <p:grpSp>
          <p:nvGrpSpPr>
            <p:cNvPr id="19" name="Group 19"/>
            <p:cNvGrpSpPr/>
            <p:nvPr/>
          </p:nvGrpSpPr>
          <p:grpSpPr>
            <a:xfrm>
              <a:off x="2907778" y="1780121"/>
              <a:ext cx="12472445" cy="1355730"/>
              <a:chOff x="0" y="0"/>
              <a:chExt cx="3284924" cy="35706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284924" cy="357065"/>
              </a:xfrm>
              <a:custGeom>
                <a:avLst/>
                <a:gdLst/>
                <a:ahLst/>
                <a:cxnLst/>
                <a:rect l="l" t="t" r="r" b="b"/>
                <a:pathLst>
                  <a:path w="3284924" h="357065">
                    <a:moveTo>
                      <a:pt x="31657" y="0"/>
                    </a:moveTo>
                    <a:lnTo>
                      <a:pt x="3253267" y="0"/>
                    </a:lnTo>
                    <a:cubicBezTo>
                      <a:pt x="3261663" y="0"/>
                      <a:pt x="3269715" y="3335"/>
                      <a:pt x="3275652" y="9272"/>
                    </a:cubicBezTo>
                    <a:cubicBezTo>
                      <a:pt x="3281588" y="15209"/>
                      <a:pt x="3284924" y="23261"/>
                      <a:pt x="3284924" y="31657"/>
                    </a:cubicBezTo>
                    <a:lnTo>
                      <a:pt x="3284924" y="325408"/>
                    </a:lnTo>
                    <a:cubicBezTo>
                      <a:pt x="3284924" y="333804"/>
                      <a:pt x="3281588" y="341856"/>
                      <a:pt x="3275652" y="347793"/>
                    </a:cubicBezTo>
                    <a:cubicBezTo>
                      <a:pt x="3269715" y="353729"/>
                      <a:pt x="3261663" y="357065"/>
                      <a:pt x="3253267" y="357065"/>
                    </a:cubicBezTo>
                    <a:lnTo>
                      <a:pt x="31657" y="357065"/>
                    </a:lnTo>
                    <a:cubicBezTo>
                      <a:pt x="23261" y="357065"/>
                      <a:pt x="15209" y="353729"/>
                      <a:pt x="9272" y="347793"/>
                    </a:cubicBezTo>
                    <a:cubicBezTo>
                      <a:pt x="3335" y="341856"/>
                      <a:pt x="0" y="333804"/>
                      <a:pt x="0" y="325408"/>
                    </a:cubicBezTo>
                    <a:lnTo>
                      <a:pt x="0" y="31657"/>
                    </a:lnTo>
                    <a:cubicBezTo>
                      <a:pt x="0" y="23261"/>
                      <a:pt x="3335" y="15209"/>
                      <a:pt x="9272" y="9272"/>
                    </a:cubicBezTo>
                    <a:cubicBezTo>
                      <a:pt x="15209" y="3335"/>
                      <a:pt x="23261" y="0"/>
                      <a:pt x="31657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3284924" cy="3856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196792" y="1804734"/>
              <a:ext cx="11894415" cy="121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Kebakaran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hutan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memiliki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dampak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negatif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yang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serius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baik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terhadap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lingkungan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ekonomi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,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maupun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kesehatan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manusia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F4B9FD-C0C6-B642-FCBA-24644DD1D512}"/>
              </a:ext>
            </a:extLst>
          </p:cNvPr>
          <p:cNvGrpSpPr/>
          <p:nvPr/>
        </p:nvGrpSpPr>
        <p:grpSpPr>
          <a:xfrm>
            <a:off x="3196795" y="3492081"/>
            <a:ext cx="11894411" cy="974404"/>
            <a:chOff x="3196795" y="3492081"/>
            <a:chExt cx="11894411" cy="974404"/>
          </a:xfrm>
        </p:grpSpPr>
        <p:grpSp>
          <p:nvGrpSpPr>
            <p:cNvPr id="25" name="Group 25"/>
            <p:cNvGrpSpPr/>
            <p:nvPr/>
          </p:nvGrpSpPr>
          <p:grpSpPr>
            <a:xfrm>
              <a:off x="3196795" y="3492081"/>
              <a:ext cx="11894411" cy="974404"/>
              <a:chOff x="0" y="0"/>
              <a:chExt cx="2994558" cy="2566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994558" cy="256633"/>
              </a:xfrm>
              <a:custGeom>
                <a:avLst/>
                <a:gdLst/>
                <a:ahLst/>
                <a:cxnLst/>
                <a:rect l="l" t="t" r="r" b="b"/>
                <a:pathLst>
                  <a:path w="2994558" h="256633">
                    <a:moveTo>
                      <a:pt x="34726" y="0"/>
                    </a:moveTo>
                    <a:lnTo>
                      <a:pt x="2959831" y="0"/>
                    </a:lnTo>
                    <a:cubicBezTo>
                      <a:pt x="2979010" y="0"/>
                      <a:pt x="2994558" y="15548"/>
                      <a:pt x="2994558" y="34726"/>
                    </a:cubicBezTo>
                    <a:lnTo>
                      <a:pt x="2994558" y="221907"/>
                    </a:lnTo>
                    <a:cubicBezTo>
                      <a:pt x="2994558" y="241086"/>
                      <a:pt x="2979010" y="256633"/>
                      <a:pt x="2959831" y="256633"/>
                    </a:cubicBezTo>
                    <a:lnTo>
                      <a:pt x="34726" y="256633"/>
                    </a:lnTo>
                    <a:cubicBezTo>
                      <a:pt x="25516" y="256633"/>
                      <a:pt x="16684" y="252974"/>
                      <a:pt x="10171" y="246462"/>
                    </a:cubicBezTo>
                    <a:cubicBezTo>
                      <a:pt x="3659" y="239950"/>
                      <a:pt x="0" y="231117"/>
                      <a:pt x="0" y="221907"/>
                    </a:cubicBezTo>
                    <a:lnTo>
                      <a:pt x="0" y="34726"/>
                    </a:lnTo>
                    <a:cubicBezTo>
                      <a:pt x="0" y="25516"/>
                      <a:pt x="3659" y="16684"/>
                      <a:pt x="10171" y="10171"/>
                    </a:cubicBezTo>
                    <a:cubicBezTo>
                      <a:pt x="16684" y="3659"/>
                      <a:pt x="25516" y="0"/>
                      <a:pt x="34726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994558" cy="2852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342108" y="3597330"/>
              <a:ext cx="9603784" cy="538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Bagaimana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caranya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mencegah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kebakaran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hutan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?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BC6BE9-EE21-C9CE-8B14-0545B5B19825}"/>
              </a:ext>
            </a:extLst>
          </p:cNvPr>
          <p:cNvGrpSpPr/>
          <p:nvPr/>
        </p:nvGrpSpPr>
        <p:grpSpPr>
          <a:xfrm>
            <a:off x="3481492" y="4818910"/>
            <a:ext cx="11325017" cy="950926"/>
            <a:chOff x="3481492" y="4818910"/>
            <a:chExt cx="11325017" cy="950926"/>
          </a:xfrm>
        </p:grpSpPr>
        <p:grpSp>
          <p:nvGrpSpPr>
            <p:cNvPr id="10" name="Group 10"/>
            <p:cNvGrpSpPr/>
            <p:nvPr/>
          </p:nvGrpSpPr>
          <p:grpSpPr>
            <a:xfrm>
              <a:off x="3481492" y="4818910"/>
              <a:ext cx="11325017" cy="950926"/>
              <a:chOff x="0" y="0"/>
              <a:chExt cx="2738619" cy="2504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738618" cy="250450"/>
              </a:xfrm>
              <a:custGeom>
                <a:avLst/>
                <a:gdLst/>
                <a:ahLst/>
                <a:cxnLst/>
                <a:rect l="l" t="t" r="r" b="b"/>
                <a:pathLst>
                  <a:path w="2738618" h="250450">
                    <a:moveTo>
                      <a:pt x="37972" y="0"/>
                    </a:moveTo>
                    <a:lnTo>
                      <a:pt x="2700647" y="0"/>
                    </a:lnTo>
                    <a:cubicBezTo>
                      <a:pt x="2721618" y="0"/>
                      <a:pt x="2738618" y="17001"/>
                      <a:pt x="2738618" y="37972"/>
                    </a:cubicBezTo>
                    <a:lnTo>
                      <a:pt x="2738618" y="212478"/>
                    </a:lnTo>
                    <a:cubicBezTo>
                      <a:pt x="2738618" y="233449"/>
                      <a:pt x="2721618" y="250450"/>
                      <a:pt x="2700647" y="250450"/>
                    </a:cubicBezTo>
                    <a:lnTo>
                      <a:pt x="37972" y="250450"/>
                    </a:lnTo>
                    <a:cubicBezTo>
                      <a:pt x="17001" y="250450"/>
                      <a:pt x="0" y="233449"/>
                      <a:pt x="0" y="212478"/>
                    </a:cubicBezTo>
                    <a:lnTo>
                      <a:pt x="0" y="37972"/>
                    </a:lnTo>
                    <a:cubicBezTo>
                      <a:pt x="0" y="17001"/>
                      <a:pt x="17001" y="0"/>
                      <a:pt x="3797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2738619" cy="279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3835714" y="4894897"/>
              <a:ext cx="10616573" cy="554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Salah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satu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caranya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dengan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memprediksi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jumlah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>
                  <a:solidFill>
                    <a:srgbClr val="FFFFFF"/>
                  </a:solidFill>
                  <a:latin typeface="Arial Italics"/>
                </a:rPr>
                <a:t>hotspot!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C0E957-1C44-8EED-A743-FFBE21BB6A07}"/>
              </a:ext>
            </a:extLst>
          </p:cNvPr>
          <p:cNvGrpSpPr/>
          <p:nvPr/>
        </p:nvGrpSpPr>
        <p:grpSpPr>
          <a:xfrm>
            <a:off x="4573770" y="6149116"/>
            <a:ext cx="9140460" cy="950926"/>
            <a:chOff x="4573770" y="6149116"/>
            <a:chExt cx="9140460" cy="950926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C3245B33-ECC2-5520-1C34-25A2A8C1D78E}"/>
                </a:ext>
              </a:extLst>
            </p:cNvPr>
            <p:cNvGrpSpPr/>
            <p:nvPr/>
          </p:nvGrpSpPr>
          <p:grpSpPr>
            <a:xfrm>
              <a:off x="4573770" y="6149116"/>
              <a:ext cx="9140460" cy="950926"/>
              <a:chOff x="0" y="0"/>
              <a:chExt cx="2738619" cy="250450"/>
            </a:xfrm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5EE35D3D-DF09-16F9-4436-3820650AF742}"/>
                  </a:ext>
                </a:extLst>
              </p:cNvPr>
              <p:cNvSpPr/>
              <p:nvPr/>
            </p:nvSpPr>
            <p:spPr>
              <a:xfrm>
                <a:off x="0" y="0"/>
                <a:ext cx="2738618" cy="250450"/>
              </a:xfrm>
              <a:custGeom>
                <a:avLst/>
                <a:gdLst/>
                <a:ahLst/>
                <a:cxnLst/>
                <a:rect l="l" t="t" r="r" b="b"/>
                <a:pathLst>
                  <a:path w="2738618" h="250450">
                    <a:moveTo>
                      <a:pt x="37972" y="0"/>
                    </a:moveTo>
                    <a:lnTo>
                      <a:pt x="2700647" y="0"/>
                    </a:lnTo>
                    <a:cubicBezTo>
                      <a:pt x="2721618" y="0"/>
                      <a:pt x="2738618" y="17001"/>
                      <a:pt x="2738618" y="37972"/>
                    </a:cubicBezTo>
                    <a:lnTo>
                      <a:pt x="2738618" y="212478"/>
                    </a:lnTo>
                    <a:cubicBezTo>
                      <a:pt x="2738618" y="233449"/>
                      <a:pt x="2721618" y="250450"/>
                      <a:pt x="2700647" y="250450"/>
                    </a:cubicBezTo>
                    <a:lnTo>
                      <a:pt x="37972" y="250450"/>
                    </a:lnTo>
                    <a:cubicBezTo>
                      <a:pt x="17001" y="250450"/>
                      <a:pt x="0" y="233449"/>
                      <a:pt x="0" y="212478"/>
                    </a:cubicBezTo>
                    <a:lnTo>
                      <a:pt x="0" y="37972"/>
                    </a:lnTo>
                    <a:cubicBezTo>
                      <a:pt x="0" y="17001"/>
                      <a:pt x="17001" y="0"/>
                      <a:pt x="3797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9" name="TextBox 12">
                <a:extLst>
                  <a:ext uri="{FF2B5EF4-FFF2-40B4-BE49-F238E27FC236}">
                    <a16:creationId xmlns:a16="http://schemas.microsoft.com/office/drawing/2014/main" id="{050C260D-9129-6E19-B963-8BAC4A668A4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738619" cy="279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488143" y="6297516"/>
              <a:ext cx="7311713" cy="630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0"/>
                </a:lnSpc>
              </a:pP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Bagaimana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cara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memprediksi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>
                  <a:solidFill>
                    <a:srgbClr val="FFFFFF"/>
                  </a:solidFill>
                  <a:latin typeface="Arial Italics"/>
                </a:rPr>
                <a:t>hotspot?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C2846C-4ED9-56B3-759F-5C462C6D5F5F}"/>
              </a:ext>
            </a:extLst>
          </p:cNvPr>
          <p:cNvGrpSpPr/>
          <p:nvPr/>
        </p:nvGrpSpPr>
        <p:grpSpPr>
          <a:xfrm>
            <a:off x="4955251" y="7443195"/>
            <a:ext cx="8377497" cy="1412926"/>
            <a:chOff x="4955251" y="7443195"/>
            <a:chExt cx="8377497" cy="1412926"/>
          </a:xfrm>
        </p:grpSpPr>
        <p:grpSp>
          <p:nvGrpSpPr>
            <p:cNvPr id="16" name="Group 16"/>
            <p:cNvGrpSpPr/>
            <p:nvPr/>
          </p:nvGrpSpPr>
          <p:grpSpPr>
            <a:xfrm>
              <a:off x="4955251" y="7443195"/>
              <a:ext cx="8377497" cy="1412926"/>
              <a:chOff x="0" y="0"/>
              <a:chExt cx="2049898" cy="37212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49899" cy="372129"/>
              </a:xfrm>
              <a:custGeom>
                <a:avLst/>
                <a:gdLst/>
                <a:ahLst/>
                <a:cxnLst/>
                <a:rect l="l" t="t" r="r" b="b"/>
                <a:pathLst>
                  <a:path w="2049899" h="372129">
                    <a:moveTo>
                      <a:pt x="50729" y="0"/>
                    </a:moveTo>
                    <a:lnTo>
                      <a:pt x="1999169" y="0"/>
                    </a:lnTo>
                    <a:cubicBezTo>
                      <a:pt x="2012623" y="0"/>
                      <a:pt x="2025527" y="5345"/>
                      <a:pt x="2035040" y="14858"/>
                    </a:cubicBezTo>
                    <a:cubicBezTo>
                      <a:pt x="2044554" y="24372"/>
                      <a:pt x="2049899" y="37275"/>
                      <a:pt x="2049899" y="50729"/>
                    </a:cubicBezTo>
                    <a:lnTo>
                      <a:pt x="2049899" y="321399"/>
                    </a:lnTo>
                    <a:cubicBezTo>
                      <a:pt x="2049899" y="349416"/>
                      <a:pt x="2027186" y="372129"/>
                      <a:pt x="1999169" y="372129"/>
                    </a:cubicBezTo>
                    <a:lnTo>
                      <a:pt x="50729" y="372129"/>
                    </a:lnTo>
                    <a:cubicBezTo>
                      <a:pt x="22712" y="372129"/>
                      <a:pt x="0" y="349416"/>
                      <a:pt x="0" y="321399"/>
                    </a:cubicBezTo>
                    <a:lnTo>
                      <a:pt x="0" y="50729"/>
                    </a:lnTo>
                    <a:cubicBezTo>
                      <a:pt x="0" y="22712"/>
                      <a:pt x="22712" y="0"/>
                      <a:pt x="50729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049898" cy="40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112471" y="7577674"/>
              <a:ext cx="8063056" cy="1143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Salah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satu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caranya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menggunakan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metode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300" dirty="0" err="1">
                  <a:solidFill>
                    <a:srgbClr val="FFFFFF"/>
                  </a:solidFill>
                  <a:latin typeface="Arial"/>
                </a:rPr>
                <a:t>prediksi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 model </a:t>
              </a:r>
              <a:r>
                <a:rPr lang="en-US" sz="3300" dirty="0">
                  <a:solidFill>
                    <a:srgbClr val="FFFFFF"/>
                  </a:solidFill>
                  <a:latin typeface="Arial Italics"/>
                </a:rPr>
                <a:t>machine learning</a:t>
              </a:r>
              <a:r>
                <a:rPr lang="en-US" sz="3300" dirty="0">
                  <a:solidFill>
                    <a:srgbClr val="FFFFFF"/>
                  </a:solidFill>
                  <a:latin typeface="Arial"/>
                </a:rPr>
                <a:t>!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63345" y="182764"/>
            <a:ext cx="4703937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LATAR BELAKANG</a:t>
            </a:r>
          </a:p>
        </p:txBody>
      </p:sp>
      <p:sp>
        <p:nvSpPr>
          <p:cNvPr id="33" name="AutoShape 33"/>
          <p:cNvSpPr/>
          <p:nvPr/>
        </p:nvSpPr>
        <p:spPr>
          <a:xfrm>
            <a:off x="9144000" y="3135850"/>
            <a:ext cx="0" cy="35623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9144000" y="4466485"/>
            <a:ext cx="0" cy="352425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9144000" y="5769836"/>
            <a:ext cx="0" cy="35623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6" name="AutoShape 36"/>
          <p:cNvSpPr/>
          <p:nvPr/>
        </p:nvSpPr>
        <p:spPr>
          <a:xfrm>
            <a:off x="9144000" y="7082997"/>
            <a:ext cx="0" cy="35623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8962" y="4279898"/>
            <a:ext cx="15790077" cy="162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500">
                <a:solidFill>
                  <a:srgbClr val="FFFFFF"/>
                </a:solidFill>
                <a:latin typeface="Arial Bold"/>
              </a:rPr>
              <a:t>SIMPULAN DAN SARAN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40408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SIMPULAN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41110" y="1581664"/>
            <a:ext cx="16790535" cy="1971267"/>
            <a:chOff x="0" y="-28575"/>
            <a:chExt cx="4422198" cy="13544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22198" cy="1258466"/>
            </a:xfrm>
            <a:custGeom>
              <a:avLst/>
              <a:gdLst/>
              <a:ahLst/>
              <a:cxnLst/>
              <a:rect l="l" t="t" r="r" b="b"/>
              <a:pathLst>
                <a:path w="4422198" h="1325919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1302403"/>
                  </a:lnTo>
                  <a:cubicBezTo>
                    <a:pt x="4422198" y="1315391"/>
                    <a:pt x="4411669" y="1325919"/>
                    <a:pt x="4398682" y="1325919"/>
                  </a:cubicBezTo>
                  <a:lnTo>
                    <a:pt x="23516" y="1325919"/>
                  </a:lnTo>
                  <a:cubicBezTo>
                    <a:pt x="17279" y="1325919"/>
                    <a:pt x="11298" y="1323441"/>
                    <a:pt x="6888" y="1319031"/>
                  </a:cubicBezTo>
                  <a:cubicBezTo>
                    <a:pt x="2478" y="1314621"/>
                    <a:pt x="0" y="1308640"/>
                    <a:pt x="0" y="1302403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422197" cy="135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8734" y="4028532"/>
            <a:ext cx="16790531" cy="4033125"/>
            <a:chOff x="0" y="0"/>
            <a:chExt cx="4422197" cy="6774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22198" cy="677463"/>
            </a:xfrm>
            <a:custGeom>
              <a:avLst/>
              <a:gdLst/>
              <a:ahLst/>
              <a:cxnLst/>
              <a:rect l="l" t="t" r="r" b="b"/>
              <a:pathLst>
                <a:path w="4422198" h="677463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653947"/>
                  </a:lnTo>
                  <a:cubicBezTo>
                    <a:pt x="4422198" y="666934"/>
                    <a:pt x="4411669" y="677463"/>
                    <a:pt x="4398682" y="677463"/>
                  </a:cubicBezTo>
                  <a:lnTo>
                    <a:pt x="23516" y="677463"/>
                  </a:lnTo>
                  <a:cubicBezTo>
                    <a:pt x="17279" y="677463"/>
                    <a:pt x="11298" y="674985"/>
                    <a:pt x="6888" y="670575"/>
                  </a:cubicBezTo>
                  <a:cubicBezTo>
                    <a:pt x="2478" y="666165"/>
                    <a:pt x="0" y="660184"/>
                    <a:pt x="0" y="653947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422197" cy="70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6355" y="1937184"/>
            <a:ext cx="16121247" cy="11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kernel yang paling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cocok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memprediksi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i="1" dirty="0">
                <a:solidFill>
                  <a:srgbClr val="FFFFFF"/>
                </a:solidFill>
                <a:latin typeface="Arial"/>
              </a:rPr>
              <a:t>hotspot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data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temporal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ARD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eksponensial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kuadrat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730" y="4281772"/>
            <a:ext cx="16121247" cy="3423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Model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regresi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proses Gaussian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hanya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memerlukan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satu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Bold Italics"/>
              </a:rPr>
              <a:t>hyperparameter</a:t>
            </a:r>
            <a:r>
              <a:rPr lang="en-US" sz="3600" dirty="0">
                <a:solidFill>
                  <a:srgbClr val="FFFFFF"/>
                </a:solidFill>
                <a:latin typeface="Arial Bol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Arial Bold"/>
              </a:rPr>
              <a:t>dioptimisasi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yaitu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Italics"/>
              </a:rPr>
              <a:t>noise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menghasilkan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akurasi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endParaRPr lang="en-US" sz="3600" dirty="0">
              <a:solidFill>
                <a:srgbClr val="FFFFFF"/>
              </a:solidFill>
              <a:latin typeface="Arial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Model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dengan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performa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model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memprediksi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i="1" dirty="0">
                <a:solidFill>
                  <a:srgbClr val="FFFFFF"/>
                </a:solidFill>
                <a:latin typeface="Arial"/>
              </a:rPr>
              <a:t>hotspot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data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temporal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adalah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model yang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dioptimalkan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optimization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3600" b="1" i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search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40408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SARAN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48735" y="1753215"/>
            <a:ext cx="16790531" cy="6650953"/>
            <a:chOff x="0" y="0"/>
            <a:chExt cx="4422197" cy="1590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22198" cy="1590758"/>
            </a:xfrm>
            <a:custGeom>
              <a:avLst/>
              <a:gdLst/>
              <a:ahLst/>
              <a:cxnLst/>
              <a:rect l="l" t="t" r="r" b="b"/>
              <a:pathLst>
                <a:path w="4422198" h="1590758">
                  <a:moveTo>
                    <a:pt x="23516" y="0"/>
                  </a:moveTo>
                  <a:lnTo>
                    <a:pt x="4398682" y="0"/>
                  </a:lnTo>
                  <a:cubicBezTo>
                    <a:pt x="4404919" y="0"/>
                    <a:pt x="4410900" y="2478"/>
                    <a:pt x="4415310" y="6888"/>
                  </a:cubicBezTo>
                  <a:cubicBezTo>
                    <a:pt x="4419720" y="11298"/>
                    <a:pt x="4422198" y="17279"/>
                    <a:pt x="4422198" y="23516"/>
                  </a:cubicBezTo>
                  <a:lnTo>
                    <a:pt x="4422198" y="1567242"/>
                  </a:lnTo>
                  <a:cubicBezTo>
                    <a:pt x="4422198" y="1580229"/>
                    <a:pt x="4411669" y="1590758"/>
                    <a:pt x="4398682" y="1590758"/>
                  </a:cubicBezTo>
                  <a:lnTo>
                    <a:pt x="23516" y="1590758"/>
                  </a:lnTo>
                  <a:cubicBezTo>
                    <a:pt x="17279" y="1590758"/>
                    <a:pt x="11298" y="1588280"/>
                    <a:pt x="6888" y="1583870"/>
                  </a:cubicBezTo>
                  <a:cubicBezTo>
                    <a:pt x="2478" y="1579460"/>
                    <a:pt x="0" y="1573479"/>
                    <a:pt x="0" y="1567242"/>
                  </a:cubicBezTo>
                  <a:lnTo>
                    <a:pt x="0" y="23516"/>
                  </a:lnTo>
                  <a:cubicBezTo>
                    <a:pt x="0" y="17279"/>
                    <a:pt x="2478" y="11298"/>
                    <a:pt x="6888" y="6888"/>
                  </a:cubicBezTo>
                  <a:cubicBezTo>
                    <a:pt x="11298" y="2478"/>
                    <a:pt x="17279" y="0"/>
                    <a:pt x="23516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422197" cy="161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2883" y="2059856"/>
            <a:ext cx="16260379" cy="5856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Arial"/>
              </a:rPr>
              <a:t>Penggunaan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data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indikator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dipisahkan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wilayah di Kalimantan agar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bisa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lebih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memahami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hubungan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antara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posisi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geografis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prevalensi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Italics"/>
              </a:rPr>
              <a:t>hotspot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endParaRPr lang="en-US" sz="3600" dirty="0">
              <a:solidFill>
                <a:srgbClr val="FFFFFF"/>
              </a:solidFill>
              <a:latin typeface="Arial"/>
            </a:endParaRP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Arial"/>
              </a:rPr>
              <a:t>Penelitian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selanjutnya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diharapkan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mengeksplorasi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mengkombinasikan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fungsi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kernel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lainnya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endParaRPr lang="en-US" sz="3600" dirty="0">
              <a:solidFill>
                <a:srgbClr val="FFFFFF"/>
              </a:solidFill>
              <a:latin typeface="Arial"/>
            </a:endParaRP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Arial"/>
              </a:rPr>
              <a:t>Metode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prediksi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lanjutan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regresi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proses Gaussian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yaitu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Italics"/>
              </a:rPr>
              <a:t>deep Gaussian processes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digunakan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melakukan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prediksi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pada 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jumlah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Arial Italics"/>
              </a:rPr>
              <a:t>hotspot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di Kalimantan.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75657" y="3584573"/>
            <a:ext cx="10136686" cy="301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500">
                <a:solidFill>
                  <a:srgbClr val="FFFFFF"/>
                </a:solidFill>
                <a:latin typeface="Arial Bold"/>
              </a:rPr>
              <a:t>DAFTAR PUSTAKA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89560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DAFTAR PUSTAKA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5255" y="1520811"/>
            <a:ext cx="17385182" cy="7911459"/>
            <a:chOff x="0" y="0"/>
            <a:chExt cx="4578813" cy="2083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78813" cy="2083676"/>
            </a:xfrm>
            <a:custGeom>
              <a:avLst/>
              <a:gdLst/>
              <a:ahLst/>
              <a:cxnLst/>
              <a:rect l="l" t="t" r="r" b="b"/>
              <a:pathLst>
                <a:path w="4578813" h="2083676">
                  <a:moveTo>
                    <a:pt x="22711" y="0"/>
                  </a:moveTo>
                  <a:lnTo>
                    <a:pt x="4556102" y="0"/>
                  </a:lnTo>
                  <a:cubicBezTo>
                    <a:pt x="4562125" y="0"/>
                    <a:pt x="4567902" y="2393"/>
                    <a:pt x="4572161" y="6652"/>
                  </a:cubicBezTo>
                  <a:cubicBezTo>
                    <a:pt x="4576420" y="10911"/>
                    <a:pt x="4578813" y="16688"/>
                    <a:pt x="4578813" y="22711"/>
                  </a:cubicBezTo>
                  <a:lnTo>
                    <a:pt x="4578813" y="2060965"/>
                  </a:lnTo>
                  <a:cubicBezTo>
                    <a:pt x="4578813" y="2066989"/>
                    <a:pt x="4576420" y="2072765"/>
                    <a:pt x="4572161" y="2077025"/>
                  </a:cubicBezTo>
                  <a:cubicBezTo>
                    <a:pt x="4567902" y="2081284"/>
                    <a:pt x="4562125" y="2083676"/>
                    <a:pt x="4556102" y="2083676"/>
                  </a:cubicBezTo>
                  <a:lnTo>
                    <a:pt x="22711" y="2083676"/>
                  </a:lnTo>
                  <a:cubicBezTo>
                    <a:pt x="16688" y="2083676"/>
                    <a:pt x="10911" y="2081284"/>
                    <a:pt x="6652" y="2077025"/>
                  </a:cubicBezTo>
                  <a:cubicBezTo>
                    <a:pt x="2393" y="2072765"/>
                    <a:pt x="0" y="2066989"/>
                    <a:pt x="0" y="2060965"/>
                  </a:cubicBezTo>
                  <a:lnTo>
                    <a:pt x="0" y="22711"/>
                  </a:lnTo>
                  <a:cubicBezTo>
                    <a:pt x="0" y="16688"/>
                    <a:pt x="2393" y="10911"/>
                    <a:pt x="6652" y="6652"/>
                  </a:cubicBezTo>
                  <a:cubicBezTo>
                    <a:pt x="10911" y="2393"/>
                    <a:pt x="16688" y="0"/>
                    <a:pt x="22711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78813" cy="211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" y="1711381"/>
            <a:ext cx="16903026" cy="7809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Anggraini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N,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Trisakti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B. 2011. Kajian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dampak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perubahan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hutan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deforestasi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provinsi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Kalimantan Barat.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Penginderaan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Jauh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8:11-20.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Bramawanto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R, Abida RF. 2017.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Tinjauan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aspek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klimatologi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(ENSO dan IOD)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produksi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garam Indonesia.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Kelautan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Nasional. 12(1): 91-99.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[BPS] Badan Pusat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Statistik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Kalimantan Timur. 2019.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Pembangunan Ekonomi Regional Kalimantan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Melalui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Penguatan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Pusat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Pertumbuhan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Wilayah. Kalimantan Timur(ID): BPS Kalimantan Timur.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Cahyono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SA, P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Warsito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Andayani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W, H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Darwanto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D. 2015.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Faktor-faktor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mempengaruhi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hutan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Indonesia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implikasi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kebijakannya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Sylva Lestari. 3(1):103-112.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Ebden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M. 2008. Gaussian Process : A Quick Introduction.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doi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: 10.48550/arXiv.1505.02965.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Endrawati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2016.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Data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Titik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Panas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(Hotspot) dan Areal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Hutan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2016. Jakarta (ID):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Direktorat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Inventarisasiber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Daya Hutan,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Ditjen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Planologi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Kehutanan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Tata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Lingkungan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Kementerian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Lingkungan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Hidup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Kehutanan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Fitria W,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Pratama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MS. 2013.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Pengaruh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Fenomena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El Nino 1997 dan La Niña 1999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Curah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Biak.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Meteorologi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Geofisika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, 14(2): 65-74.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Isabona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J,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Imoize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AL, Ojo S, Do DT, Lee CC. 2023. Machine Learning-Based GPR with LBFGS Kernel Parameters Selection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for Optimal Throughput Mining in 5G Wireless Networks. Sustainability 2023, 15:1678.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data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spatio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-</a:t>
            </a:r>
            <a:b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</a:b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        temporal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metode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optimisasi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lain yang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dapat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mempersingkat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waktu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su15021678"/>
              </a:rPr>
              <a:t>komputasi</a:t>
            </a:r>
            <a:endParaRPr lang="en-US" sz="2400" u="sng" dirty="0">
              <a:solidFill>
                <a:srgbClr val="FFFFFF"/>
              </a:solidFill>
              <a:latin typeface="Arial"/>
              <a:hlinkClick r:id="rId5" tooltip="https://doi.org/10.3390/su15021678"/>
            </a:endParaRP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89560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DAFTAR PUSTAKA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48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5255" y="1520811"/>
            <a:ext cx="17385182" cy="7911459"/>
            <a:chOff x="0" y="0"/>
            <a:chExt cx="4578813" cy="2083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78813" cy="2083676"/>
            </a:xfrm>
            <a:custGeom>
              <a:avLst/>
              <a:gdLst/>
              <a:ahLst/>
              <a:cxnLst/>
              <a:rect l="l" t="t" r="r" b="b"/>
              <a:pathLst>
                <a:path w="4578813" h="2083676">
                  <a:moveTo>
                    <a:pt x="22711" y="0"/>
                  </a:moveTo>
                  <a:lnTo>
                    <a:pt x="4556102" y="0"/>
                  </a:lnTo>
                  <a:cubicBezTo>
                    <a:pt x="4562125" y="0"/>
                    <a:pt x="4567902" y="2393"/>
                    <a:pt x="4572161" y="6652"/>
                  </a:cubicBezTo>
                  <a:cubicBezTo>
                    <a:pt x="4576420" y="10911"/>
                    <a:pt x="4578813" y="16688"/>
                    <a:pt x="4578813" y="22711"/>
                  </a:cubicBezTo>
                  <a:lnTo>
                    <a:pt x="4578813" y="2060965"/>
                  </a:lnTo>
                  <a:cubicBezTo>
                    <a:pt x="4578813" y="2066989"/>
                    <a:pt x="4576420" y="2072765"/>
                    <a:pt x="4572161" y="2077025"/>
                  </a:cubicBezTo>
                  <a:cubicBezTo>
                    <a:pt x="4567902" y="2081284"/>
                    <a:pt x="4562125" y="2083676"/>
                    <a:pt x="4556102" y="2083676"/>
                  </a:cubicBezTo>
                  <a:lnTo>
                    <a:pt x="22711" y="2083676"/>
                  </a:lnTo>
                  <a:cubicBezTo>
                    <a:pt x="16688" y="2083676"/>
                    <a:pt x="10911" y="2081284"/>
                    <a:pt x="6652" y="2077025"/>
                  </a:cubicBezTo>
                  <a:cubicBezTo>
                    <a:pt x="2393" y="2072765"/>
                    <a:pt x="0" y="2066989"/>
                    <a:pt x="0" y="2060965"/>
                  </a:cubicBezTo>
                  <a:lnTo>
                    <a:pt x="0" y="22711"/>
                  </a:lnTo>
                  <a:cubicBezTo>
                    <a:pt x="0" y="16688"/>
                    <a:pt x="2393" y="10911"/>
                    <a:pt x="6652" y="6652"/>
                  </a:cubicBezTo>
                  <a:cubicBezTo>
                    <a:pt x="10911" y="2393"/>
                    <a:pt x="16688" y="0"/>
                    <a:pt x="22711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78813" cy="211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711381"/>
            <a:ext cx="16421546" cy="7373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Kamath A, Vargas-Hernández RA,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Krems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RV, Carrington T Jr,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Manzhos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S. 2018. Neural networks vs Gaussian process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regression for representing potential energy surfaces: A comparative study of fit quality and vibrational spectrum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accuracy. J Chem Phys. 148(24):241702.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doi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: 10.1063/1.5003074. PMID: 29960346.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Kertayasa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IM,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Sukarasa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IK,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Widagda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IGA,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Hendrawan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IG. 2013.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Pengaruh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Indian Ocean Dipole Mode (IODM)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intensitas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Benua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Maritim Indonesia (BMI) barat.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Buletin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Fisika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14 (1):25-30.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Lubbe F, Maritz J, Harms T. 2020. Evaluating the Potential of Gaussian Process Regression for Solar Radiation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Forecasting: A Case Study. Energies. 13(20):5509.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data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spatio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-temporal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metode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</a:t>
            </a:r>
            <a:b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</a:b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        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optimisasi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lain yang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dapat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mempersingkat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waktu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3205509"/>
              </a:rPr>
              <a:t>komputasi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Ma J, Ma X. 2017. State-of-the-art forecasting algorithms for microgrids. International Conference on Automation and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Computing (ICAC). 23(1): 1–6.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doi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: 10.23919/IConAC.2017.8082049.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Mardiani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D. 2014.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Hubungan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curah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titik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panas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(hotspot)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dalam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kaitannya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dengan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terjadinya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Provinsi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Aceh [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skripsi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]. Bogor (ID):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Institut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Pertanian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Bogor.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Minku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LL, Yao X. 2013. Ensembles and Locality: Insight on improving software effort estimation. Elsevier, Information and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Software Technology. 55(8):1512-1528.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Duvenaud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D. 2014. Automatic model construction with Gaussian processes [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]. Cambridge(UK): University of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Cambridge.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Mukid MA. 2009.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Regresi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Proses Gaussian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Pemodelan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Kalibrasi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[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]. Bogor(ID):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Institut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Pertanian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Bogor.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89560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DAFTAR PUSTAKA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49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5255" y="1520811"/>
            <a:ext cx="17385182" cy="7911459"/>
            <a:chOff x="0" y="0"/>
            <a:chExt cx="4578813" cy="2083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78813" cy="2083676"/>
            </a:xfrm>
            <a:custGeom>
              <a:avLst/>
              <a:gdLst/>
              <a:ahLst/>
              <a:cxnLst/>
              <a:rect l="l" t="t" r="r" b="b"/>
              <a:pathLst>
                <a:path w="4578813" h="2083676">
                  <a:moveTo>
                    <a:pt x="22711" y="0"/>
                  </a:moveTo>
                  <a:lnTo>
                    <a:pt x="4556102" y="0"/>
                  </a:lnTo>
                  <a:cubicBezTo>
                    <a:pt x="4562125" y="0"/>
                    <a:pt x="4567902" y="2393"/>
                    <a:pt x="4572161" y="6652"/>
                  </a:cubicBezTo>
                  <a:cubicBezTo>
                    <a:pt x="4576420" y="10911"/>
                    <a:pt x="4578813" y="16688"/>
                    <a:pt x="4578813" y="22711"/>
                  </a:cubicBezTo>
                  <a:lnTo>
                    <a:pt x="4578813" y="2060965"/>
                  </a:lnTo>
                  <a:cubicBezTo>
                    <a:pt x="4578813" y="2066989"/>
                    <a:pt x="4576420" y="2072765"/>
                    <a:pt x="4572161" y="2077025"/>
                  </a:cubicBezTo>
                  <a:cubicBezTo>
                    <a:pt x="4567902" y="2081284"/>
                    <a:pt x="4562125" y="2083676"/>
                    <a:pt x="4556102" y="2083676"/>
                  </a:cubicBezTo>
                  <a:lnTo>
                    <a:pt x="22711" y="2083676"/>
                  </a:lnTo>
                  <a:cubicBezTo>
                    <a:pt x="16688" y="2083676"/>
                    <a:pt x="10911" y="2081284"/>
                    <a:pt x="6652" y="2077025"/>
                  </a:cubicBezTo>
                  <a:cubicBezTo>
                    <a:pt x="2393" y="2072765"/>
                    <a:pt x="0" y="2066989"/>
                    <a:pt x="0" y="2060965"/>
                  </a:cubicBezTo>
                  <a:lnTo>
                    <a:pt x="0" y="22711"/>
                  </a:lnTo>
                  <a:cubicBezTo>
                    <a:pt x="0" y="16688"/>
                    <a:pt x="2393" y="10911"/>
                    <a:pt x="6652" y="6652"/>
                  </a:cubicBezTo>
                  <a:cubicBezTo>
                    <a:pt x="10911" y="2393"/>
                    <a:pt x="16688" y="0"/>
                    <a:pt x="22711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78813" cy="211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622566"/>
            <a:ext cx="16421546" cy="824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Nabilah F,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Prasetyo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Y,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Sukmono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A. 2017.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pengaruh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fenomena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el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la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curah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tahun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1998-2016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indicator ONI (Oceanic Nino Index).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Geodesi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Undip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6(4):402-412.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Najib MK. 2022.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Multivariat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Pemodelan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Hotspot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Indikator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Kalimantan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Copula [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]. Bogor(ID):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Institut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Pertanian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Bogor.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Nurdiati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Sopaheluwakan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Julianto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MT,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Septiawan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Rohimahastuti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F. 2021. Modelling and analysis impact of El Nino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and IOD to land and forest fire using polynomial and generalized logistic function: cases study in South Sumatra and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Kalimantan, Indonesia. Modeling Earth Systems and Environmental. 8:3341-3356. doi:10.1007/s40808-021-013034.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Nurdiati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S, Bukhari F, Najib MK,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Hilmi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K. 2022.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Prediksi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masa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studi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mahasiswa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IPB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indeks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prestasi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kumulatif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jaringan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syaraf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tiruan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MILANG: Journal of Mathematics and Its Application. 18(1):1-13.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doi:10.29244/milang.18.1.1-13.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Prakash AK, Xu S, Rajagopal R, Noh HY. Robust Building Energy Load Forecasting Using Physically-Based Kernel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Models. Energies. 2018. 11(4):862.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data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spatio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-temporal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Menggunakan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metode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optimisasi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lain yang </a:t>
            </a:r>
            <a:b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</a:b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      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dapat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mempersingkat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waktu</a:t>
            </a:r>
            <a:r>
              <a:rPr lang="en-US" sz="2400" u="sng" dirty="0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 </a:t>
            </a:r>
            <a:r>
              <a:rPr lang="en-US" sz="2400" u="sng" dirty="0" err="1">
                <a:solidFill>
                  <a:srgbClr val="FFFFFF"/>
                </a:solidFill>
                <a:latin typeface="Arial"/>
                <a:hlinkClick r:id="rId5" tooltip="https://doi.org/10.3390/en11040862"/>
              </a:rPr>
              <a:t>komputasi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Rahayu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ND,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Sasmito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Bashit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N. 2018.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pengaruh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fenomena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indian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ocean dipole (IOD)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terhadap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curah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pulau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jawa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Geodesi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Undip.7(1).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Rasmussen CE, Williams CKI. 2006. Gaussian Processes for Machine Learning. Massachusetts: MIT Press.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Ryadi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GYI,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Sukmono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Sasmito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B. 2019.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Pengaruh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fenomena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el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la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nina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pada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persebaran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curah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hujan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tingkat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kekeringan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Pulau Bali.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Geodesi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Undip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8(4): 41-49.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" y="289560"/>
            <a:ext cx="5915855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DAFTAR PUSTAKA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50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5255" y="1520811"/>
            <a:ext cx="17385182" cy="7911459"/>
            <a:chOff x="0" y="0"/>
            <a:chExt cx="4578813" cy="20836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78813" cy="2083676"/>
            </a:xfrm>
            <a:custGeom>
              <a:avLst/>
              <a:gdLst/>
              <a:ahLst/>
              <a:cxnLst/>
              <a:rect l="l" t="t" r="r" b="b"/>
              <a:pathLst>
                <a:path w="4578813" h="2083676">
                  <a:moveTo>
                    <a:pt x="22711" y="0"/>
                  </a:moveTo>
                  <a:lnTo>
                    <a:pt x="4556102" y="0"/>
                  </a:lnTo>
                  <a:cubicBezTo>
                    <a:pt x="4562125" y="0"/>
                    <a:pt x="4567902" y="2393"/>
                    <a:pt x="4572161" y="6652"/>
                  </a:cubicBezTo>
                  <a:cubicBezTo>
                    <a:pt x="4576420" y="10911"/>
                    <a:pt x="4578813" y="16688"/>
                    <a:pt x="4578813" y="22711"/>
                  </a:cubicBezTo>
                  <a:lnTo>
                    <a:pt x="4578813" y="2060965"/>
                  </a:lnTo>
                  <a:cubicBezTo>
                    <a:pt x="4578813" y="2066989"/>
                    <a:pt x="4576420" y="2072765"/>
                    <a:pt x="4572161" y="2077025"/>
                  </a:cubicBezTo>
                  <a:cubicBezTo>
                    <a:pt x="4567902" y="2081284"/>
                    <a:pt x="4562125" y="2083676"/>
                    <a:pt x="4556102" y="2083676"/>
                  </a:cubicBezTo>
                  <a:lnTo>
                    <a:pt x="22711" y="2083676"/>
                  </a:lnTo>
                  <a:cubicBezTo>
                    <a:pt x="16688" y="2083676"/>
                    <a:pt x="10911" y="2081284"/>
                    <a:pt x="6652" y="2077025"/>
                  </a:cubicBezTo>
                  <a:cubicBezTo>
                    <a:pt x="2393" y="2072765"/>
                    <a:pt x="0" y="2066989"/>
                    <a:pt x="0" y="2060965"/>
                  </a:cubicBezTo>
                  <a:lnTo>
                    <a:pt x="0" y="22711"/>
                  </a:lnTo>
                  <a:cubicBezTo>
                    <a:pt x="0" y="16688"/>
                    <a:pt x="2393" y="10911"/>
                    <a:pt x="6652" y="6652"/>
                  </a:cubicBezTo>
                  <a:cubicBezTo>
                    <a:pt x="10911" y="2393"/>
                    <a:pt x="16688" y="0"/>
                    <a:pt x="22711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578813" cy="2112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676964"/>
            <a:ext cx="16421546" cy="780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Saharjo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BH,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Hasanah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U. 2023.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Analisis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Faktor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Penyebab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Terjadinya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Hutan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Kabupaten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Pulang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Pisang, Kalimantan Tengah.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Jurnal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Silvikultur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Tropika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14(1):25-29.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Sepriando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Trisantikawaty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R. 2016.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Pengolahan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Data Radar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Cuaca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Format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Netcdf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Bahasa Program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Python.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Prosiding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Workshop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Operasional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Radar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Cuaca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2016. 1(1):29-33.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Suryanata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M, Maulana K. 2023.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Statistik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Daerah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Provinsi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Kalimantan Timur 2023. Kalimantan: Badan Pusat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Statistik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Provinsi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Kalimantan Timur.</a:t>
            </a:r>
          </a:p>
          <a:p>
            <a:pPr algn="just">
              <a:lnSpc>
                <a:spcPts val="3360"/>
              </a:lnSpc>
            </a:pPr>
            <a:r>
              <a:rPr lang="en-US" sz="2400" dirty="0" err="1">
                <a:solidFill>
                  <a:srgbClr val="FFFFFF"/>
                </a:solidFill>
                <a:latin typeface="Arial"/>
              </a:rPr>
              <a:t>Syaufina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L. 2008.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Hutan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Lahan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di Indonesia. Pola,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penyebab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dan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dampak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kebakaran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. Malang (ID):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Bayumedia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Publishing.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Visser E, Daalen CEV, Schoeman JC. 2022. Lossy compression of observations for Gaussian process regression.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MATEC Web of Conferences. 37(1):1-9. doI:10.1051/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matecconf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/202237007006.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Willmott CJ, Matsuura K. 2005. Advantages of the Mean Absolute Error (MAE) over the Root Mean Square Error (RMSE)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in Assessing Average Model Performance. Climate Research. 30(1):79-82. doi:10.3354/cr030079.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Yadav A,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Bareth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Kochar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Pazoki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Sehiemy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RAE. 2023. Gaussian process regression‐based load forecasting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model. IET Generation, Transmission &amp; Distribution. 1-12. doi:10.1049/gtd2.12926.</a:t>
            </a:r>
          </a:p>
          <a:p>
            <a:pPr algn="just"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Ye W,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Alawieh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 MB, Li M, Lin Y, Pan DZ. 2019. Litho-GPA: Gaussian Process Assurance for Lithography Hotspot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 Detection. 2019Design, Automation &amp; Test in Europe Conference &amp; Exhibition (DATE). 54-29. </a:t>
            </a:r>
            <a:r>
              <a:rPr lang="en-US" sz="2400" dirty="0" err="1">
                <a:solidFill>
                  <a:srgbClr val="FFFFFF"/>
                </a:solidFill>
                <a:latin typeface="Arial"/>
              </a:rPr>
              <a:t>doi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>: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        10.23919/DATE.2019.8714960.</a:t>
            </a:r>
          </a:p>
          <a:p>
            <a:pPr algn="just">
              <a:lnSpc>
                <a:spcPts val="3360"/>
              </a:lnSpc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75" y="1"/>
            <a:ext cx="18307878" cy="10287000"/>
          </a:xfrm>
          <a:custGeom>
            <a:avLst/>
            <a:gdLst/>
            <a:ahLst/>
            <a:cxnLst/>
            <a:rect l="l" t="t" r="r" b="b"/>
            <a:pathLst>
              <a:path w="18307878" h="10287000">
                <a:moveTo>
                  <a:pt x="0" y="0"/>
                </a:moveTo>
                <a:lnTo>
                  <a:pt x="18307878" y="0"/>
                </a:lnTo>
                <a:lnTo>
                  <a:pt x="18307878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10" r="-22" b="-2359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" y="0"/>
            <a:ext cx="18307878" cy="10287000"/>
            <a:chOff x="0" y="0"/>
            <a:chExt cx="24410504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10543" cy="13716000"/>
            </a:xfrm>
            <a:custGeom>
              <a:avLst/>
              <a:gdLst/>
              <a:ahLst/>
              <a:cxnLst/>
              <a:rect l="l" t="t" r="r" b="b"/>
              <a:pathLst>
                <a:path w="24410543" h="13716000">
                  <a:moveTo>
                    <a:pt x="0" y="0"/>
                  </a:moveTo>
                  <a:lnTo>
                    <a:pt x="24410543" y="0"/>
                  </a:lnTo>
                  <a:lnTo>
                    <a:pt x="2441054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0980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577840" y="7343526"/>
            <a:ext cx="1205865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000000"/>
                </a:solidFill>
                <a:latin typeface="Arial Bold"/>
              </a:rPr>
              <a:t>Departemen Matematika</a:t>
            </a:r>
          </a:p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000000"/>
                </a:solidFill>
                <a:latin typeface="Arial Bold"/>
              </a:rPr>
              <a:t>Jl. Meranti W22 L5</a:t>
            </a:r>
          </a:p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000000"/>
                </a:solidFill>
                <a:latin typeface="Arial Bold"/>
              </a:rPr>
              <a:t>Kampus IPB Dramaga Bogor 16680</a:t>
            </a:r>
          </a:p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000000"/>
                </a:solidFill>
                <a:latin typeface="Arial Bold"/>
              </a:rPr>
              <a:t>Telp.: 0251-8625276 </a:t>
            </a:r>
          </a:p>
          <a:p>
            <a:pPr algn="l">
              <a:lnSpc>
                <a:spcPts val="3240"/>
              </a:lnSpc>
            </a:pPr>
            <a:r>
              <a:rPr lang="en-US" sz="2700" spc="-12">
                <a:solidFill>
                  <a:srgbClr val="000000"/>
                </a:solidFill>
                <a:latin typeface="Arial Bold"/>
              </a:rPr>
              <a:t>E-mail: math@apps.ipb.ac.id</a:t>
            </a:r>
          </a:p>
        </p:txBody>
      </p:sp>
      <p:sp>
        <p:nvSpPr>
          <p:cNvPr id="6" name="Freeform 6"/>
          <p:cNvSpPr/>
          <p:nvPr/>
        </p:nvSpPr>
        <p:spPr>
          <a:xfrm>
            <a:off x="897834" y="7176062"/>
            <a:ext cx="3720576" cy="2525333"/>
          </a:xfrm>
          <a:custGeom>
            <a:avLst/>
            <a:gdLst/>
            <a:ahLst/>
            <a:cxnLst/>
            <a:rect l="l" t="t" r="r" b="b"/>
            <a:pathLst>
              <a:path w="3720576" h="2525333">
                <a:moveTo>
                  <a:pt x="0" y="0"/>
                </a:moveTo>
                <a:lnTo>
                  <a:pt x="3720576" y="0"/>
                </a:lnTo>
                <a:lnTo>
                  <a:pt x="3720576" y="2525332"/>
                </a:lnTo>
                <a:lnTo>
                  <a:pt x="0" y="2525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380659">
            <a:off x="3898517" y="8438728"/>
            <a:ext cx="253966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7500346" y="4770783"/>
            <a:ext cx="807539" cy="5516217"/>
          </a:xfrm>
          <a:custGeom>
            <a:avLst/>
            <a:gdLst/>
            <a:ahLst/>
            <a:cxnLst/>
            <a:rect l="l" t="t" r="r" b="b"/>
            <a:pathLst>
              <a:path w="807539" h="5516217">
                <a:moveTo>
                  <a:pt x="807538" y="0"/>
                </a:moveTo>
                <a:lnTo>
                  <a:pt x="0" y="0"/>
                </a:lnTo>
                <a:lnTo>
                  <a:pt x="0" y="5516217"/>
                </a:lnTo>
                <a:lnTo>
                  <a:pt x="807538" y="5516217"/>
                </a:lnTo>
                <a:lnTo>
                  <a:pt x="8075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9052" b="-2905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25178" y="3579401"/>
            <a:ext cx="7437643" cy="129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8"/>
              </a:lnSpc>
            </a:pPr>
            <a:r>
              <a:rPr lang="en-US" sz="8100" spc="-38">
                <a:solidFill>
                  <a:srgbClr val="000000"/>
                </a:solidFill>
                <a:latin typeface="Arial Bold"/>
              </a:rPr>
              <a:t>TERIMA KASIH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480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663345" y="2711457"/>
            <a:ext cx="17170404" cy="3943833"/>
            <a:chOff x="0" y="0"/>
            <a:chExt cx="4522246" cy="10387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22246" cy="1038705"/>
            </a:xfrm>
            <a:custGeom>
              <a:avLst/>
              <a:gdLst/>
              <a:ahLst/>
              <a:cxnLst/>
              <a:rect l="l" t="t" r="r" b="b"/>
              <a:pathLst>
                <a:path w="4522246" h="1038705">
                  <a:moveTo>
                    <a:pt x="22995" y="0"/>
                  </a:moveTo>
                  <a:lnTo>
                    <a:pt x="4499251" y="0"/>
                  </a:lnTo>
                  <a:cubicBezTo>
                    <a:pt x="4511951" y="0"/>
                    <a:pt x="4522246" y="10295"/>
                    <a:pt x="4522246" y="22995"/>
                  </a:cubicBezTo>
                  <a:lnTo>
                    <a:pt x="4522246" y="1015710"/>
                  </a:lnTo>
                  <a:cubicBezTo>
                    <a:pt x="4522246" y="1028410"/>
                    <a:pt x="4511951" y="1038705"/>
                    <a:pt x="4499251" y="1038705"/>
                  </a:cubicBezTo>
                  <a:lnTo>
                    <a:pt x="22995" y="1038705"/>
                  </a:lnTo>
                  <a:cubicBezTo>
                    <a:pt x="10295" y="1038705"/>
                    <a:pt x="0" y="1028410"/>
                    <a:pt x="0" y="1015710"/>
                  </a:cubicBezTo>
                  <a:lnTo>
                    <a:pt x="0" y="22995"/>
                  </a:lnTo>
                  <a:cubicBezTo>
                    <a:pt x="0" y="10295"/>
                    <a:pt x="10295" y="0"/>
                    <a:pt x="22995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522246" cy="1067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6827" y="2785041"/>
            <a:ext cx="16408833" cy="366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dirty="0">
                <a:solidFill>
                  <a:srgbClr val="FFFFFF"/>
                </a:solidFill>
                <a:latin typeface="Arial"/>
              </a:rPr>
              <a:t>Sebastian DM. 2023. Konstruksi model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Artificial Neural Network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estimasi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jumlah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hotspot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di Kalimantan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berdasarkan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indikator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[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skripsi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]. Bogor: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Institut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Pertanian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Bogor</a:t>
            </a:r>
          </a:p>
          <a:p>
            <a:pPr marL="712470" lvl="1" indent="-356235" algn="just">
              <a:lnSpc>
                <a:spcPts val="4620"/>
              </a:lnSpc>
              <a:buFont typeface="Arial"/>
              <a:buChar char="•"/>
            </a:pPr>
            <a:r>
              <a:rPr lang="en-US" sz="3300" dirty="0" err="1">
                <a:solidFill>
                  <a:srgbClr val="FFFFFF"/>
                </a:solidFill>
                <a:latin typeface="Arial"/>
              </a:rPr>
              <a:t>Fallahi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PAN. 2023. Model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machine learning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metode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regresi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random forest 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dan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gradient boosting 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pada data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jumlah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 hotspot 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di Kalimantan [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skripsi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]. Bogor: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Institut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Pertanian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Bogor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-654580" y="8331043"/>
            <a:ext cx="1418610" cy="1458384"/>
          </a:xfrm>
          <a:custGeom>
            <a:avLst/>
            <a:gdLst/>
            <a:ahLst/>
            <a:cxnLst/>
            <a:rect l="l" t="t" r="r" b="b"/>
            <a:pathLst>
              <a:path w="1418610" h="1458384">
                <a:moveTo>
                  <a:pt x="1418610" y="0"/>
                </a:moveTo>
                <a:lnTo>
                  <a:pt x="0" y="0"/>
                </a:lnTo>
                <a:lnTo>
                  <a:pt x="0" y="1458384"/>
                </a:lnTo>
                <a:lnTo>
                  <a:pt x="1418610" y="1458384"/>
                </a:lnTo>
                <a:lnTo>
                  <a:pt x="14186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3550" y="8543670"/>
            <a:ext cx="16879549" cy="554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 dirty="0" err="1">
                <a:latin typeface="Arial"/>
              </a:rPr>
              <a:t>Dibutuhkan</a:t>
            </a:r>
            <a:r>
              <a:rPr lang="en-US" sz="3300" b="1" dirty="0">
                <a:latin typeface="Arial"/>
              </a:rPr>
              <a:t> model </a:t>
            </a:r>
            <a:r>
              <a:rPr lang="en-US" sz="3300" b="1" dirty="0">
                <a:latin typeface="Arial Italics"/>
              </a:rPr>
              <a:t>low hyperparameter complexity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dengan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tingkat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akurasi</a:t>
            </a:r>
            <a:r>
              <a:rPr lang="en-US" sz="3300" b="1" dirty="0">
                <a:latin typeface="Arial"/>
              </a:rPr>
              <a:t> yang </a:t>
            </a:r>
            <a:r>
              <a:rPr lang="en-US" sz="3300" b="1" dirty="0" err="1">
                <a:latin typeface="Arial"/>
              </a:rPr>
              <a:t>tinggi</a:t>
            </a:r>
            <a:r>
              <a:rPr lang="en-US" sz="3300" b="1" dirty="0">
                <a:latin typeface="Arial"/>
              </a:rPr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647CB8-1C9E-BA99-2C0D-520040A05E5E}"/>
              </a:ext>
            </a:extLst>
          </p:cNvPr>
          <p:cNvGrpSpPr/>
          <p:nvPr/>
        </p:nvGrpSpPr>
        <p:grpSpPr>
          <a:xfrm>
            <a:off x="663345" y="1796826"/>
            <a:ext cx="7176117" cy="800331"/>
            <a:chOff x="663345" y="1796826"/>
            <a:chExt cx="7176117" cy="800331"/>
          </a:xfrm>
        </p:grpSpPr>
        <p:grpSp>
          <p:nvGrpSpPr>
            <p:cNvPr id="21" name="Group 21"/>
            <p:cNvGrpSpPr/>
            <p:nvPr/>
          </p:nvGrpSpPr>
          <p:grpSpPr>
            <a:xfrm>
              <a:off x="663345" y="1796826"/>
              <a:ext cx="7176117" cy="800331"/>
              <a:chOff x="0" y="0"/>
              <a:chExt cx="1680472" cy="18741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80472" cy="187418"/>
              </a:xfrm>
              <a:custGeom>
                <a:avLst/>
                <a:gdLst/>
                <a:ahLst/>
                <a:cxnLst/>
                <a:rect l="l" t="t" r="r" b="b"/>
                <a:pathLst>
                  <a:path w="1680472" h="187418">
                    <a:moveTo>
                      <a:pt x="61494" y="0"/>
                    </a:moveTo>
                    <a:lnTo>
                      <a:pt x="1618978" y="0"/>
                    </a:lnTo>
                    <a:cubicBezTo>
                      <a:pt x="1652940" y="0"/>
                      <a:pt x="1680472" y="27532"/>
                      <a:pt x="1680472" y="61494"/>
                    </a:cubicBezTo>
                    <a:lnTo>
                      <a:pt x="1680472" y="125924"/>
                    </a:lnTo>
                    <a:cubicBezTo>
                      <a:pt x="1680472" y="142233"/>
                      <a:pt x="1673993" y="157874"/>
                      <a:pt x="1662461" y="169407"/>
                    </a:cubicBezTo>
                    <a:cubicBezTo>
                      <a:pt x="1650929" y="180939"/>
                      <a:pt x="1635287" y="187418"/>
                      <a:pt x="1618978" y="187418"/>
                    </a:cubicBezTo>
                    <a:lnTo>
                      <a:pt x="61494" y="187418"/>
                    </a:lnTo>
                    <a:cubicBezTo>
                      <a:pt x="45185" y="187418"/>
                      <a:pt x="29544" y="180939"/>
                      <a:pt x="18011" y="169407"/>
                    </a:cubicBezTo>
                    <a:cubicBezTo>
                      <a:pt x="6479" y="157874"/>
                      <a:pt x="0" y="142233"/>
                      <a:pt x="0" y="125924"/>
                    </a:cubicBezTo>
                    <a:lnTo>
                      <a:pt x="0" y="61494"/>
                    </a:lnTo>
                    <a:cubicBezTo>
                      <a:pt x="0" y="45185"/>
                      <a:pt x="6479" y="29544"/>
                      <a:pt x="18011" y="18011"/>
                    </a:cubicBezTo>
                    <a:cubicBezTo>
                      <a:pt x="29544" y="6479"/>
                      <a:pt x="45185" y="0"/>
                      <a:pt x="61494" y="0"/>
                    </a:cubicBezTo>
                    <a:close/>
                  </a:path>
                </a:pathLst>
              </a:custGeom>
              <a:solidFill>
                <a:srgbClr val="243B9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680472" cy="235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784463" y="1858017"/>
              <a:ext cx="6933879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>
                  <a:solidFill>
                    <a:srgbClr val="FFFFFF"/>
                  </a:solidFill>
                  <a:latin typeface="Arial Bold"/>
                </a:rPr>
                <a:t>PENELITIAN SEBELUMNYA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63345" y="182764"/>
            <a:ext cx="4703937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LATAR BELAKANG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463" y="6969573"/>
            <a:ext cx="16859116" cy="1143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b="1" dirty="0" err="1">
                <a:latin typeface="Arial"/>
              </a:rPr>
              <a:t>Metode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prediksi</a:t>
            </a:r>
            <a:r>
              <a:rPr lang="en-US" sz="3300" b="1" dirty="0">
                <a:latin typeface="Arial"/>
              </a:rPr>
              <a:t> yang </a:t>
            </a:r>
            <a:r>
              <a:rPr lang="en-US" sz="3300" b="1" dirty="0" err="1">
                <a:latin typeface="Arial"/>
              </a:rPr>
              <a:t>digunakan</a:t>
            </a:r>
            <a:r>
              <a:rPr lang="en-US" sz="3300" b="1" dirty="0">
                <a:latin typeface="Arial"/>
              </a:rPr>
              <a:t> pada </a:t>
            </a:r>
            <a:r>
              <a:rPr lang="en-US" sz="3300" b="1" dirty="0" err="1">
                <a:latin typeface="Arial"/>
              </a:rPr>
              <a:t>penelitian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sebelumnya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memiliki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kendala</a:t>
            </a:r>
            <a:r>
              <a:rPr lang="en-US" sz="3300" b="1" dirty="0">
                <a:latin typeface="Arial"/>
              </a:rPr>
              <a:t> pada </a:t>
            </a:r>
            <a:r>
              <a:rPr lang="en-US" sz="3300" b="1" dirty="0" err="1">
                <a:latin typeface="Arial"/>
              </a:rPr>
              <a:t>pemilihan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>
                <a:latin typeface="Arial Italics"/>
              </a:rPr>
              <a:t>hyperparameter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dalam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 err="1">
                <a:latin typeface="Arial"/>
              </a:rPr>
              <a:t>memprediksi</a:t>
            </a:r>
            <a:r>
              <a:rPr lang="en-US" sz="3300" b="1" dirty="0">
                <a:latin typeface="Arial"/>
              </a:rPr>
              <a:t> </a:t>
            </a:r>
            <a:r>
              <a:rPr lang="en-US" sz="3300" b="1" dirty="0">
                <a:latin typeface="Arial Italics"/>
              </a:rPr>
              <a:t>hotspot</a:t>
            </a:r>
            <a:r>
              <a:rPr lang="en-US" sz="3300" b="1" dirty="0">
                <a:latin typeface="Arial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480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558798" y="2054281"/>
            <a:ext cx="11992686" cy="5975105"/>
            <a:chOff x="0" y="0"/>
            <a:chExt cx="3158567" cy="15736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58567" cy="1573690"/>
            </a:xfrm>
            <a:custGeom>
              <a:avLst/>
              <a:gdLst/>
              <a:ahLst/>
              <a:cxnLst/>
              <a:rect l="l" t="t" r="r" b="b"/>
              <a:pathLst>
                <a:path w="3158567" h="1573690">
                  <a:moveTo>
                    <a:pt x="32923" y="0"/>
                  </a:moveTo>
                  <a:lnTo>
                    <a:pt x="3125644" y="0"/>
                  </a:lnTo>
                  <a:cubicBezTo>
                    <a:pt x="3143827" y="0"/>
                    <a:pt x="3158567" y="14740"/>
                    <a:pt x="3158567" y="32923"/>
                  </a:cubicBezTo>
                  <a:lnTo>
                    <a:pt x="3158567" y="1540767"/>
                  </a:lnTo>
                  <a:cubicBezTo>
                    <a:pt x="3158567" y="1558950"/>
                    <a:pt x="3143827" y="1573690"/>
                    <a:pt x="3125644" y="1573690"/>
                  </a:cubicBezTo>
                  <a:lnTo>
                    <a:pt x="32923" y="1573690"/>
                  </a:lnTo>
                  <a:cubicBezTo>
                    <a:pt x="14740" y="1573690"/>
                    <a:pt x="0" y="1558950"/>
                    <a:pt x="0" y="1540767"/>
                  </a:cubicBezTo>
                  <a:lnTo>
                    <a:pt x="0" y="32923"/>
                  </a:lnTo>
                  <a:cubicBezTo>
                    <a:pt x="0" y="14740"/>
                    <a:pt x="14740" y="0"/>
                    <a:pt x="32923" y="0"/>
                  </a:cubicBez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158567" cy="1602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3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8798" y="2297808"/>
            <a:ext cx="11520331" cy="291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85" lvl="1" indent="-514350" algn="just">
              <a:lnSpc>
                <a:spcPts val="4620"/>
              </a:lnSpc>
              <a:buFont typeface="+mj-lt"/>
              <a:buAutoNum type="arabicPeriod"/>
            </a:pPr>
            <a:r>
              <a:rPr lang="en-US" sz="3300" dirty="0" err="1">
                <a:solidFill>
                  <a:srgbClr val="FFFFFF"/>
                </a:solidFill>
                <a:latin typeface="Arial"/>
              </a:rPr>
              <a:t>Mengonstruksi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model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regresi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proses Gaussian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memodelkan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jumlah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hotspot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di wilayah Kalimantan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menggunakan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indikator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iklim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dengan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melakukan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pemilihan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kernel yang paling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cocok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model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serta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melakukan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tuning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pada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hyperparameter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894637" y="2498966"/>
            <a:ext cx="5011761" cy="5085735"/>
          </a:xfrm>
          <a:custGeom>
            <a:avLst/>
            <a:gdLst/>
            <a:ahLst/>
            <a:cxnLst/>
            <a:rect l="l" t="t" r="r" b="b"/>
            <a:pathLst>
              <a:path w="5011761" h="5085735">
                <a:moveTo>
                  <a:pt x="0" y="0"/>
                </a:moveTo>
                <a:lnTo>
                  <a:pt x="5011761" y="0"/>
                </a:lnTo>
                <a:lnTo>
                  <a:pt x="5011761" y="5085735"/>
                </a:lnTo>
                <a:lnTo>
                  <a:pt x="0" y="5085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165" y="182764"/>
            <a:ext cx="5149293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TUJUAN PENELITIAN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6274" y="9581956"/>
            <a:ext cx="134485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ial Italics"/>
              </a:rPr>
              <a:t>5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47F48341-C845-8743-D860-9E430CE9171B}"/>
              </a:ext>
            </a:extLst>
          </p:cNvPr>
          <p:cNvSpPr txBox="1"/>
          <p:nvPr/>
        </p:nvSpPr>
        <p:spPr>
          <a:xfrm>
            <a:off x="500911" y="5479203"/>
            <a:ext cx="11520331" cy="171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0585" lvl="1" indent="-514350" algn="just">
              <a:lnSpc>
                <a:spcPts val="4620"/>
              </a:lnSpc>
              <a:buFont typeface="+mj-lt"/>
              <a:buAutoNum type="arabicPeriod" startAt="2"/>
            </a:pPr>
            <a:r>
              <a:rPr lang="en-US" sz="3300" dirty="0" err="1">
                <a:solidFill>
                  <a:srgbClr val="FFFFFF"/>
                </a:solidFill>
                <a:latin typeface="Arial"/>
              </a:rPr>
              <a:t>Membandingkan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nilai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akurasi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dari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metode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optimisasi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Bayesian optimization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grid search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, dan </a:t>
            </a:r>
            <a:r>
              <a:rPr lang="en-US" sz="3300" dirty="0">
                <a:solidFill>
                  <a:srgbClr val="FFFFFF"/>
                </a:solidFill>
                <a:latin typeface="Arial Italics"/>
              </a:rPr>
              <a:t>random search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untuk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menentukan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model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dengan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performa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Arial"/>
              </a:rPr>
              <a:t>terbaik</a:t>
            </a:r>
            <a:r>
              <a:rPr lang="en-US" sz="3300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B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94102" y="4279898"/>
            <a:ext cx="5899796" cy="162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 spc="500">
                <a:solidFill>
                  <a:srgbClr val="FFFFFF"/>
                </a:solidFill>
                <a:latin typeface="Arial Bold"/>
              </a:rPr>
              <a:t>METODE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699748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0"/>
                </a:moveTo>
                <a:lnTo>
                  <a:pt x="1344853" y="0"/>
                </a:lnTo>
                <a:lnTo>
                  <a:pt x="1344853" y="1752770"/>
                </a:lnTo>
                <a:lnTo>
                  <a:pt x="0" y="175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16586874" y="152315"/>
            <a:ext cx="1344853" cy="1752770"/>
          </a:xfrm>
          <a:custGeom>
            <a:avLst/>
            <a:gdLst/>
            <a:ahLst/>
            <a:cxnLst/>
            <a:rect l="l" t="t" r="r" b="b"/>
            <a:pathLst>
              <a:path w="1344853" h="1752770">
                <a:moveTo>
                  <a:pt x="0" y="1752770"/>
                </a:moveTo>
                <a:lnTo>
                  <a:pt x="1344852" y="1752770"/>
                </a:lnTo>
                <a:lnTo>
                  <a:pt x="1344852" y="0"/>
                </a:lnTo>
                <a:lnTo>
                  <a:pt x="0" y="0"/>
                </a:lnTo>
                <a:lnTo>
                  <a:pt x="0" y="17527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5687658" y="7753561"/>
            <a:ext cx="1907919" cy="1907919"/>
          </a:xfrm>
          <a:custGeom>
            <a:avLst/>
            <a:gdLst/>
            <a:ahLst/>
            <a:cxnLst/>
            <a:rect l="l" t="t" r="r" b="b"/>
            <a:pathLst>
              <a:path w="1907919" h="1907919">
                <a:moveTo>
                  <a:pt x="1907920" y="1907919"/>
                </a:moveTo>
                <a:lnTo>
                  <a:pt x="0" y="1907919"/>
                </a:lnTo>
                <a:lnTo>
                  <a:pt x="0" y="0"/>
                </a:lnTo>
                <a:lnTo>
                  <a:pt x="1907920" y="0"/>
                </a:lnTo>
                <a:lnTo>
                  <a:pt x="1907920" y="190791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3588006" y="6086149"/>
            <a:ext cx="663453" cy="7839460"/>
          </a:xfrm>
          <a:custGeom>
            <a:avLst/>
            <a:gdLst/>
            <a:ahLst/>
            <a:cxnLst/>
            <a:rect l="l" t="t" r="r" b="b"/>
            <a:pathLst>
              <a:path w="663453" h="7839460">
                <a:moveTo>
                  <a:pt x="0" y="7839461"/>
                </a:moveTo>
                <a:lnTo>
                  <a:pt x="663453" y="7839461"/>
                </a:lnTo>
                <a:lnTo>
                  <a:pt x="663453" y="0"/>
                </a:lnTo>
                <a:lnTo>
                  <a:pt x="0" y="0"/>
                </a:lnTo>
                <a:lnTo>
                  <a:pt x="0" y="78394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8" r="-5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60238" y="9432270"/>
            <a:ext cx="3119674" cy="816630"/>
          </a:xfrm>
          <a:custGeom>
            <a:avLst/>
            <a:gdLst/>
            <a:ahLst/>
            <a:cxnLst/>
            <a:rect l="l" t="t" r="r" b="b"/>
            <a:pathLst>
              <a:path w="3119674" h="816630">
                <a:moveTo>
                  <a:pt x="0" y="0"/>
                </a:moveTo>
                <a:lnTo>
                  <a:pt x="3119674" y="0"/>
                </a:lnTo>
                <a:lnTo>
                  <a:pt x="3119674" y="816630"/>
                </a:lnTo>
                <a:lnTo>
                  <a:pt x="0" y="81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208261" y="185597"/>
            <a:ext cx="5256593" cy="793952"/>
            <a:chOff x="0" y="0"/>
            <a:chExt cx="4036038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038" cy="609600"/>
            </a:xfrm>
            <a:custGeom>
              <a:avLst/>
              <a:gdLst/>
              <a:ahLst/>
              <a:cxnLst/>
              <a:rect l="l" t="t" r="r" b="b"/>
              <a:pathLst>
                <a:path w="4036038" h="609600">
                  <a:moveTo>
                    <a:pt x="203200" y="0"/>
                  </a:moveTo>
                  <a:lnTo>
                    <a:pt x="4036038" y="0"/>
                  </a:lnTo>
                  <a:lnTo>
                    <a:pt x="383283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3B9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3832838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260806" y="503460"/>
            <a:ext cx="8611039" cy="906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2" y="1284296"/>
            <a:ext cx="5915855" cy="0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5915857" y="503460"/>
            <a:ext cx="344949" cy="800331"/>
          </a:xfrm>
          <a:prstGeom prst="line">
            <a:avLst/>
          </a:prstGeom>
          <a:ln w="38100" cap="flat">
            <a:solidFill>
              <a:srgbClr val="243B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14960238" y="290473"/>
            <a:ext cx="4795551" cy="47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pc="250">
                <a:solidFill>
                  <a:srgbClr val="FFFFFF"/>
                </a:solidFill>
                <a:latin typeface="Arial Italics"/>
              </a:rPr>
              <a:t>SEMINAR HASIL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6274" y="182764"/>
            <a:ext cx="5228184" cy="7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243B90"/>
                </a:solidFill>
                <a:latin typeface="Arial Bold"/>
              </a:rPr>
              <a:t>METODE PENELITIAN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56274" y="9581956"/>
            <a:ext cx="1344853" cy="67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Arial Italics"/>
              </a:rPr>
              <a:t>7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9D5A7EC-8028-84E2-5ED0-F8F5D89C7AA8}"/>
              </a:ext>
            </a:extLst>
          </p:cNvPr>
          <p:cNvGrpSpPr/>
          <p:nvPr/>
        </p:nvGrpSpPr>
        <p:grpSpPr>
          <a:xfrm>
            <a:off x="1178984" y="3012557"/>
            <a:ext cx="2302395" cy="983533"/>
            <a:chOff x="1178984" y="3012557"/>
            <a:chExt cx="2302395" cy="983533"/>
          </a:xfrm>
        </p:grpSpPr>
        <p:grpSp>
          <p:nvGrpSpPr>
            <p:cNvPr id="10" name="Group 10"/>
            <p:cNvGrpSpPr/>
            <p:nvPr/>
          </p:nvGrpSpPr>
          <p:grpSpPr>
            <a:xfrm>
              <a:off x="1178984" y="3012557"/>
              <a:ext cx="2302395" cy="983533"/>
              <a:chOff x="0" y="0"/>
              <a:chExt cx="606392" cy="2590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06392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606392" h="259037">
                    <a:moveTo>
                      <a:pt x="129519" y="0"/>
                    </a:moveTo>
                    <a:lnTo>
                      <a:pt x="476873" y="0"/>
                    </a:lnTo>
                    <a:cubicBezTo>
                      <a:pt x="511224" y="0"/>
                      <a:pt x="544167" y="13646"/>
                      <a:pt x="568457" y="37935"/>
                    </a:cubicBezTo>
                    <a:cubicBezTo>
                      <a:pt x="592746" y="62225"/>
                      <a:pt x="606392" y="95168"/>
                      <a:pt x="606392" y="129519"/>
                    </a:cubicBezTo>
                    <a:lnTo>
                      <a:pt x="606392" y="129519"/>
                    </a:lnTo>
                    <a:cubicBezTo>
                      <a:pt x="606392" y="163869"/>
                      <a:pt x="592746" y="196813"/>
                      <a:pt x="568457" y="221102"/>
                    </a:cubicBezTo>
                    <a:cubicBezTo>
                      <a:pt x="544167" y="245392"/>
                      <a:pt x="511224" y="259037"/>
                      <a:pt x="476873" y="259037"/>
                    </a:cubicBezTo>
                    <a:lnTo>
                      <a:pt x="129519" y="259037"/>
                    </a:lnTo>
                    <a:cubicBezTo>
                      <a:pt x="95168" y="259037"/>
                      <a:pt x="62225" y="245392"/>
                      <a:pt x="37935" y="221102"/>
                    </a:cubicBezTo>
                    <a:cubicBezTo>
                      <a:pt x="13646" y="196813"/>
                      <a:pt x="0" y="163869"/>
                      <a:pt x="0" y="129519"/>
                    </a:cubicBezTo>
                    <a:lnTo>
                      <a:pt x="0" y="129519"/>
                    </a:lnTo>
                    <a:cubicBezTo>
                      <a:pt x="0" y="95168"/>
                      <a:pt x="13646" y="62225"/>
                      <a:pt x="37935" y="37935"/>
                    </a:cubicBezTo>
                    <a:cubicBezTo>
                      <a:pt x="62225" y="13646"/>
                      <a:pt x="95168" y="0"/>
                      <a:pt x="129519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606392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766363" y="3186920"/>
              <a:ext cx="1127637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Mulai</a:t>
              </a:r>
              <a:endParaRPr lang="en-US" sz="3200" dirty="0">
                <a:solidFill>
                  <a:srgbClr val="FFFFFF"/>
                </a:solidFill>
                <a:latin typeface="Arial Bold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DFBE0CB-FB7B-955F-D903-8D1C7BB3BB3A}"/>
              </a:ext>
            </a:extLst>
          </p:cNvPr>
          <p:cNvGrpSpPr/>
          <p:nvPr/>
        </p:nvGrpSpPr>
        <p:grpSpPr>
          <a:xfrm>
            <a:off x="4241337" y="3031607"/>
            <a:ext cx="4557114" cy="983533"/>
            <a:chOff x="4241337" y="3031607"/>
            <a:chExt cx="4557114" cy="983533"/>
          </a:xfrm>
        </p:grpSpPr>
        <p:grpSp>
          <p:nvGrpSpPr>
            <p:cNvPr id="13" name="Group 13"/>
            <p:cNvGrpSpPr/>
            <p:nvPr/>
          </p:nvGrpSpPr>
          <p:grpSpPr>
            <a:xfrm>
              <a:off x="4241337" y="3031607"/>
              <a:ext cx="4557114" cy="983533"/>
              <a:chOff x="0" y="0"/>
              <a:chExt cx="1200227" cy="25903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00228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1200228" h="259037">
                    <a:moveTo>
                      <a:pt x="42472" y="0"/>
                    </a:moveTo>
                    <a:lnTo>
                      <a:pt x="1157756" y="0"/>
                    </a:lnTo>
                    <a:cubicBezTo>
                      <a:pt x="1169020" y="0"/>
                      <a:pt x="1179823" y="4475"/>
                      <a:pt x="1187788" y="12440"/>
                    </a:cubicBezTo>
                    <a:cubicBezTo>
                      <a:pt x="1195753" y="20405"/>
                      <a:pt x="1200228" y="31207"/>
                      <a:pt x="1200228" y="42472"/>
                    </a:cubicBezTo>
                    <a:lnTo>
                      <a:pt x="1200228" y="216566"/>
                    </a:lnTo>
                    <a:cubicBezTo>
                      <a:pt x="1200228" y="227830"/>
                      <a:pt x="1195753" y="238633"/>
                      <a:pt x="1187788" y="246598"/>
                    </a:cubicBezTo>
                    <a:cubicBezTo>
                      <a:pt x="1179823" y="254563"/>
                      <a:pt x="1169020" y="259037"/>
                      <a:pt x="1157756" y="259037"/>
                    </a:cubicBezTo>
                    <a:lnTo>
                      <a:pt x="42472" y="259037"/>
                    </a:lnTo>
                    <a:cubicBezTo>
                      <a:pt x="31207" y="259037"/>
                      <a:pt x="20405" y="254563"/>
                      <a:pt x="12440" y="246598"/>
                    </a:cubicBezTo>
                    <a:cubicBezTo>
                      <a:pt x="4475" y="238633"/>
                      <a:pt x="0" y="227830"/>
                      <a:pt x="0" y="216566"/>
                    </a:cubicBezTo>
                    <a:lnTo>
                      <a:pt x="0" y="42472"/>
                    </a:lnTo>
                    <a:cubicBezTo>
                      <a:pt x="0" y="31207"/>
                      <a:pt x="4475" y="20405"/>
                      <a:pt x="12440" y="12440"/>
                    </a:cubicBezTo>
                    <a:cubicBezTo>
                      <a:pt x="20405" y="4475"/>
                      <a:pt x="31207" y="0"/>
                      <a:pt x="4247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200227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4626306" y="3205434"/>
              <a:ext cx="3787174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Pengumpulan</a:t>
              </a: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 Data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6AAE7F2-3210-02A9-91E7-91C10CEC1689}"/>
              </a:ext>
            </a:extLst>
          </p:cNvPr>
          <p:cNvGrpSpPr/>
          <p:nvPr/>
        </p:nvGrpSpPr>
        <p:grpSpPr>
          <a:xfrm>
            <a:off x="9558408" y="3031607"/>
            <a:ext cx="5178523" cy="983533"/>
            <a:chOff x="9558408" y="3031607"/>
            <a:chExt cx="5178523" cy="983533"/>
          </a:xfrm>
        </p:grpSpPr>
        <p:grpSp>
          <p:nvGrpSpPr>
            <p:cNvPr id="16" name="Group 16"/>
            <p:cNvGrpSpPr/>
            <p:nvPr/>
          </p:nvGrpSpPr>
          <p:grpSpPr>
            <a:xfrm>
              <a:off x="9558408" y="3031607"/>
              <a:ext cx="5094479" cy="983533"/>
              <a:chOff x="0" y="0"/>
              <a:chExt cx="1341756" cy="2590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41756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1341756" h="259037">
                    <a:moveTo>
                      <a:pt x="37992" y="0"/>
                    </a:moveTo>
                    <a:lnTo>
                      <a:pt x="1303764" y="0"/>
                    </a:lnTo>
                    <a:cubicBezTo>
                      <a:pt x="1324746" y="0"/>
                      <a:pt x="1341756" y="17009"/>
                      <a:pt x="1341756" y="37992"/>
                    </a:cubicBezTo>
                    <a:lnTo>
                      <a:pt x="1341756" y="221046"/>
                    </a:lnTo>
                    <a:cubicBezTo>
                      <a:pt x="1341756" y="231122"/>
                      <a:pt x="1337753" y="240785"/>
                      <a:pt x="1330628" y="247910"/>
                    </a:cubicBezTo>
                    <a:cubicBezTo>
                      <a:pt x="1323503" y="255035"/>
                      <a:pt x="1313840" y="259037"/>
                      <a:pt x="1303764" y="259037"/>
                    </a:cubicBezTo>
                    <a:lnTo>
                      <a:pt x="37992" y="259037"/>
                    </a:lnTo>
                    <a:cubicBezTo>
                      <a:pt x="17009" y="259037"/>
                      <a:pt x="0" y="242028"/>
                      <a:pt x="0" y="221046"/>
                    </a:cubicBezTo>
                    <a:lnTo>
                      <a:pt x="0" y="37992"/>
                    </a:lnTo>
                    <a:cubicBezTo>
                      <a:pt x="0" y="17009"/>
                      <a:pt x="17009" y="0"/>
                      <a:pt x="3799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41756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468078" y="3194978"/>
              <a:ext cx="4268853" cy="5262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Pembagian</a:t>
              </a: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 Data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94378EA-3306-3A12-E5A8-970F4EA4308A}"/>
              </a:ext>
            </a:extLst>
          </p:cNvPr>
          <p:cNvGrpSpPr/>
          <p:nvPr/>
        </p:nvGrpSpPr>
        <p:grpSpPr>
          <a:xfrm>
            <a:off x="7325770" y="5106369"/>
            <a:ext cx="5094479" cy="983533"/>
            <a:chOff x="7325770" y="5106369"/>
            <a:chExt cx="5094479" cy="983533"/>
          </a:xfrm>
        </p:grpSpPr>
        <p:grpSp>
          <p:nvGrpSpPr>
            <p:cNvPr id="19" name="Group 19"/>
            <p:cNvGrpSpPr/>
            <p:nvPr/>
          </p:nvGrpSpPr>
          <p:grpSpPr>
            <a:xfrm>
              <a:off x="7325770" y="5106369"/>
              <a:ext cx="5094479" cy="983533"/>
              <a:chOff x="0" y="0"/>
              <a:chExt cx="1341756" cy="25903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41756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1341756" h="259037">
                    <a:moveTo>
                      <a:pt x="37992" y="0"/>
                    </a:moveTo>
                    <a:lnTo>
                      <a:pt x="1303764" y="0"/>
                    </a:lnTo>
                    <a:cubicBezTo>
                      <a:pt x="1324746" y="0"/>
                      <a:pt x="1341756" y="17009"/>
                      <a:pt x="1341756" y="37992"/>
                    </a:cubicBezTo>
                    <a:lnTo>
                      <a:pt x="1341756" y="221046"/>
                    </a:lnTo>
                    <a:cubicBezTo>
                      <a:pt x="1341756" y="231122"/>
                      <a:pt x="1337753" y="240785"/>
                      <a:pt x="1330628" y="247910"/>
                    </a:cubicBezTo>
                    <a:cubicBezTo>
                      <a:pt x="1323503" y="255035"/>
                      <a:pt x="1313840" y="259037"/>
                      <a:pt x="1303764" y="259037"/>
                    </a:cubicBezTo>
                    <a:lnTo>
                      <a:pt x="37992" y="259037"/>
                    </a:lnTo>
                    <a:cubicBezTo>
                      <a:pt x="17009" y="259037"/>
                      <a:pt x="0" y="242028"/>
                      <a:pt x="0" y="221046"/>
                    </a:cubicBezTo>
                    <a:lnTo>
                      <a:pt x="0" y="37992"/>
                    </a:lnTo>
                    <a:cubicBezTo>
                      <a:pt x="0" y="17009"/>
                      <a:pt x="17009" y="0"/>
                      <a:pt x="37992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41756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7483070" y="5233963"/>
              <a:ext cx="4779878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Pemilihan Fungsi Kernel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287134" y="7244854"/>
            <a:ext cx="3275132" cy="1092029"/>
            <a:chOff x="0" y="-144661"/>
            <a:chExt cx="4366842" cy="1456038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-144661"/>
              <a:ext cx="4215817" cy="1456038"/>
              <a:chOff x="0" y="-28575"/>
              <a:chExt cx="832754" cy="28761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32754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832754" h="259037">
                    <a:moveTo>
                      <a:pt x="61213" y="0"/>
                    </a:moveTo>
                    <a:lnTo>
                      <a:pt x="771541" y="0"/>
                    </a:lnTo>
                    <a:cubicBezTo>
                      <a:pt x="787776" y="0"/>
                      <a:pt x="803345" y="6449"/>
                      <a:pt x="814825" y="17929"/>
                    </a:cubicBezTo>
                    <a:cubicBezTo>
                      <a:pt x="826305" y="29409"/>
                      <a:pt x="832754" y="44979"/>
                      <a:pt x="832754" y="61213"/>
                    </a:cubicBezTo>
                    <a:lnTo>
                      <a:pt x="832754" y="197824"/>
                    </a:lnTo>
                    <a:cubicBezTo>
                      <a:pt x="832754" y="214059"/>
                      <a:pt x="826305" y="229629"/>
                      <a:pt x="814825" y="241108"/>
                    </a:cubicBezTo>
                    <a:cubicBezTo>
                      <a:pt x="803345" y="252588"/>
                      <a:pt x="787776" y="259037"/>
                      <a:pt x="771541" y="259037"/>
                    </a:cubicBezTo>
                    <a:lnTo>
                      <a:pt x="61213" y="259037"/>
                    </a:lnTo>
                    <a:cubicBezTo>
                      <a:pt x="44979" y="259037"/>
                      <a:pt x="29409" y="252588"/>
                      <a:pt x="17929" y="241108"/>
                    </a:cubicBezTo>
                    <a:cubicBezTo>
                      <a:pt x="6449" y="229629"/>
                      <a:pt x="0" y="214059"/>
                      <a:pt x="0" y="197824"/>
                    </a:cubicBezTo>
                    <a:lnTo>
                      <a:pt x="0" y="61213"/>
                    </a:lnTo>
                    <a:cubicBezTo>
                      <a:pt x="0" y="44979"/>
                      <a:pt x="6449" y="29409"/>
                      <a:pt x="17929" y="17929"/>
                    </a:cubicBezTo>
                    <a:cubicBezTo>
                      <a:pt x="29409" y="6449"/>
                      <a:pt x="44979" y="0"/>
                      <a:pt x="61213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832754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360760" y="207794"/>
              <a:ext cx="4006082" cy="76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Melatih</a:t>
              </a: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 Model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9F24A29-80AC-804F-8C2F-9A6FAF191791}"/>
              </a:ext>
            </a:extLst>
          </p:cNvPr>
          <p:cNvGrpSpPr/>
          <p:nvPr/>
        </p:nvGrpSpPr>
        <p:grpSpPr>
          <a:xfrm>
            <a:off x="15364788" y="7500252"/>
            <a:ext cx="2586802" cy="983533"/>
            <a:chOff x="15364788" y="7500252"/>
            <a:chExt cx="2586802" cy="983533"/>
          </a:xfrm>
        </p:grpSpPr>
        <p:grpSp>
          <p:nvGrpSpPr>
            <p:cNvPr id="49" name="Group 49"/>
            <p:cNvGrpSpPr/>
            <p:nvPr/>
          </p:nvGrpSpPr>
          <p:grpSpPr>
            <a:xfrm>
              <a:off x="15364788" y="7500252"/>
              <a:ext cx="2586802" cy="983533"/>
              <a:chOff x="0" y="0"/>
              <a:chExt cx="832754" cy="25903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32754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832754" h="259037">
                    <a:moveTo>
                      <a:pt x="129519" y="0"/>
                    </a:moveTo>
                    <a:lnTo>
                      <a:pt x="703235" y="0"/>
                    </a:lnTo>
                    <a:cubicBezTo>
                      <a:pt x="737586" y="0"/>
                      <a:pt x="770529" y="13646"/>
                      <a:pt x="794819" y="37935"/>
                    </a:cubicBezTo>
                    <a:cubicBezTo>
                      <a:pt x="819108" y="62225"/>
                      <a:pt x="832754" y="95168"/>
                      <a:pt x="832754" y="129519"/>
                    </a:cubicBezTo>
                    <a:lnTo>
                      <a:pt x="832754" y="129519"/>
                    </a:lnTo>
                    <a:cubicBezTo>
                      <a:pt x="832754" y="163869"/>
                      <a:pt x="819108" y="196813"/>
                      <a:pt x="794819" y="221102"/>
                    </a:cubicBezTo>
                    <a:cubicBezTo>
                      <a:pt x="770529" y="245392"/>
                      <a:pt x="737586" y="259037"/>
                      <a:pt x="703235" y="259037"/>
                    </a:cubicBezTo>
                    <a:lnTo>
                      <a:pt x="129519" y="259037"/>
                    </a:lnTo>
                    <a:cubicBezTo>
                      <a:pt x="95168" y="259037"/>
                      <a:pt x="62225" y="245392"/>
                      <a:pt x="37935" y="221102"/>
                    </a:cubicBezTo>
                    <a:cubicBezTo>
                      <a:pt x="13646" y="196813"/>
                      <a:pt x="0" y="163869"/>
                      <a:pt x="0" y="129519"/>
                    </a:cubicBezTo>
                    <a:lnTo>
                      <a:pt x="0" y="129519"/>
                    </a:lnTo>
                    <a:cubicBezTo>
                      <a:pt x="0" y="95168"/>
                      <a:pt x="13646" y="62225"/>
                      <a:pt x="37935" y="37935"/>
                    </a:cubicBezTo>
                    <a:cubicBezTo>
                      <a:pt x="62225" y="13646"/>
                      <a:pt x="95168" y="0"/>
                      <a:pt x="129519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832754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15376085" y="7673089"/>
              <a:ext cx="2486818" cy="5262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Selesai</a:t>
              </a:r>
              <a:endParaRPr lang="en-US" sz="3200" dirty="0">
                <a:solidFill>
                  <a:srgbClr val="FFFFFF"/>
                </a:solidFill>
                <a:latin typeface="Arial Bold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C4FF40-0E4A-DC7A-266D-BDD8D842AE1F}"/>
              </a:ext>
            </a:extLst>
          </p:cNvPr>
          <p:cNvGrpSpPr/>
          <p:nvPr/>
        </p:nvGrpSpPr>
        <p:grpSpPr>
          <a:xfrm>
            <a:off x="6096000" y="7373307"/>
            <a:ext cx="3335303" cy="983533"/>
            <a:chOff x="6096000" y="7373307"/>
            <a:chExt cx="3335303" cy="983533"/>
          </a:xfrm>
        </p:grpSpPr>
        <p:grpSp>
          <p:nvGrpSpPr>
            <p:cNvPr id="22" name="Group 22"/>
            <p:cNvGrpSpPr/>
            <p:nvPr/>
          </p:nvGrpSpPr>
          <p:grpSpPr>
            <a:xfrm>
              <a:off x="6096000" y="7373307"/>
              <a:ext cx="3335303" cy="983533"/>
              <a:chOff x="0" y="0"/>
              <a:chExt cx="878434" cy="25903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78434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878434" h="259037">
                    <a:moveTo>
                      <a:pt x="58030" y="0"/>
                    </a:moveTo>
                    <a:lnTo>
                      <a:pt x="820404" y="0"/>
                    </a:lnTo>
                    <a:cubicBezTo>
                      <a:pt x="835794" y="0"/>
                      <a:pt x="850554" y="6114"/>
                      <a:pt x="861437" y="16997"/>
                    </a:cubicBezTo>
                    <a:cubicBezTo>
                      <a:pt x="872320" y="27879"/>
                      <a:pt x="878434" y="42640"/>
                      <a:pt x="878434" y="58030"/>
                    </a:cubicBezTo>
                    <a:lnTo>
                      <a:pt x="878434" y="201007"/>
                    </a:lnTo>
                    <a:cubicBezTo>
                      <a:pt x="878434" y="233056"/>
                      <a:pt x="852453" y="259037"/>
                      <a:pt x="820404" y="259037"/>
                    </a:cubicBezTo>
                    <a:lnTo>
                      <a:pt x="58030" y="259037"/>
                    </a:lnTo>
                    <a:cubicBezTo>
                      <a:pt x="25981" y="259037"/>
                      <a:pt x="0" y="233056"/>
                      <a:pt x="0" y="201007"/>
                    </a:cubicBezTo>
                    <a:lnTo>
                      <a:pt x="0" y="58030"/>
                    </a:lnTo>
                    <a:cubicBezTo>
                      <a:pt x="0" y="25981"/>
                      <a:pt x="25981" y="0"/>
                      <a:pt x="58030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78434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6320242" y="7542855"/>
              <a:ext cx="3004562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Evaluasi</a:t>
              </a: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 Model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232C70-35DC-BA1E-F28D-218B82D475B3}"/>
              </a:ext>
            </a:extLst>
          </p:cNvPr>
          <p:cNvGrpSpPr/>
          <p:nvPr/>
        </p:nvGrpSpPr>
        <p:grpSpPr>
          <a:xfrm>
            <a:off x="10032386" y="6684340"/>
            <a:ext cx="4005969" cy="2345360"/>
            <a:chOff x="9601200" y="6455740"/>
            <a:chExt cx="4005969" cy="2345360"/>
          </a:xfrm>
        </p:grpSpPr>
        <p:grpSp>
          <p:nvGrpSpPr>
            <p:cNvPr id="25" name="Group 25"/>
            <p:cNvGrpSpPr/>
            <p:nvPr/>
          </p:nvGrpSpPr>
          <p:grpSpPr>
            <a:xfrm>
              <a:off x="9601200" y="6455740"/>
              <a:ext cx="4005969" cy="2345360"/>
              <a:chOff x="53199" y="-27368"/>
              <a:chExt cx="949848" cy="49881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53199" y="-27368"/>
                <a:ext cx="949848" cy="498819"/>
              </a:xfrm>
              <a:custGeom>
                <a:avLst/>
                <a:gdLst/>
                <a:ahLst/>
                <a:cxnLst/>
                <a:rect l="l" t="t" r="r" b="b"/>
                <a:pathLst>
                  <a:path w="949848" h="498819">
                    <a:moveTo>
                      <a:pt x="474924" y="0"/>
                    </a:moveTo>
                    <a:lnTo>
                      <a:pt x="949848" y="249410"/>
                    </a:lnTo>
                    <a:lnTo>
                      <a:pt x="474924" y="498819"/>
                    </a:lnTo>
                    <a:lnTo>
                      <a:pt x="0" y="249410"/>
                    </a:lnTo>
                    <a:lnTo>
                      <a:pt x="474924" y="0"/>
                    </a:ln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63255" y="57160"/>
                <a:ext cx="623338" cy="35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10070527" y="7031600"/>
              <a:ext cx="3090668" cy="1091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Arial Bold"/>
                </a:rPr>
                <a:t>Apakah</a:t>
              </a:r>
              <a:r>
                <a:rPr lang="en-US" sz="2800" dirty="0">
                  <a:solidFill>
                    <a:srgbClr val="FFFFFF"/>
                  </a:solidFill>
                  <a:latin typeface="Arial Bold"/>
                </a:rPr>
                <a:t> Model </a:t>
              </a:r>
            </a:p>
            <a:p>
              <a:pPr algn="ctr">
                <a:lnSpc>
                  <a:spcPts val="4480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Arial Bold"/>
                </a:rPr>
                <a:t>Memuaskan</a:t>
              </a:r>
              <a:r>
                <a:rPr lang="en-US" sz="2800" dirty="0">
                  <a:solidFill>
                    <a:srgbClr val="FFFFFF"/>
                  </a:solidFill>
                  <a:latin typeface="Arial Bold"/>
                </a:rPr>
                <a:t>?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4AAD7D-5022-9DF5-754C-DC137D7192D3}"/>
              </a:ext>
            </a:extLst>
          </p:cNvPr>
          <p:cNvGrpSpPr/>
          <p:nvPr/>
        </p:nvGrpSpPr>
        <p:grpSpPr>
          <a:xfrm>
            <a:off x="1064210" y="5103116"/>
            <a:ext cx="5488990" cy="983533"/>
            <a:chOff x="1064210" y="5103116"/>
            <a:chExt cx="5488990" cy="983533"/>
          </a:xfrm>
        </p:grpSpPr>
        <p:grpSp>
          <p:nvGrpSpPr>
            <p:cNvPr id="28" name="Group 28"/>
            <p:cNvGrpSpPr/>
            <p:nvPr/>
          </p:nvGrpSpPr>
          <p:grpSpPr>
            <a:xfrm>
              <a:off x="1064210" y="5103116"/>
              <a:ext cx="5488990" cy="983533"/>
              <a:chOff x="0" y="0"/>
              <a:chExt cx="1445660" cy="25903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445660" cy="259037"/>
              </a:xfrm>
              <a:custGeom>
                <a:avLst/>
                <a:gdLst/>
                <a:ahLst/>
                <a:cxnLst/>
                <a:rect l="l" t="t" r="r" b="b"/>
                <a:pathLst>
                  <a:path w="1445660" h="259037">
                    <a:moveTo>
                      <a:pt x="35261" y="0"/>
                    </a:moveTo>
                    <a:lnTo>
                      <a:pt x="1410399" y="0"/>
                    </a:lnTo>
                    <a:cubicBezTo>
                      <a:pt x="1429873" y="0"/>
                      <a:pt x="1445660" y="15787"/>
                      <a:pt x="1445660" y="35261"/>
                    </a:cubicBezTo>
                    <a:lnTo>
                      <a:pt x="1445660" y="223776"/>
                    </a:lnTo>
                    <a:cubicBezTo>
                      <a:pt x="1445660" y="233128"/>
                      <a:pt x="1441945" y="242097"/>
                      <a:pt x="1435332" y="248710"/>
                    </a:cubicBezTo>
                    <a:cubicBezTo>
                      <a:pt x="1428719" y="255322"/>
                      <a:pt x="1419751" y="259037"/>
                      <a:pt x="1410399" y="259037"/>
                    </a:cubicBezTo>
                    <a:lnTo>
                      <a:pt x="35261" y="259037"/>
                    </a:lnTo>
                    <a:cubicBezTo>
                      <a:pt x="15787" y="259037"/>
                      <a:pt x="0" y="243250"/>
                      <a:pt x="0" y="223776"/>
                    </a:cubicBezTo>
                    <a:lnTo>
                      <a:pt x="0" y="35261"/>
                    </a:lnTo>
                    <a:cubicBezTo>
                      <a:pt x="0" y="25909"/>
                      <a:pt x="3715" y="16940"/>
                      <a:pt x="10328" y="10328"/>
                    </a:cubicBezTo>
                    <a:cubicBezTo>
                      <a:pt x="16940" y="3715"/>
                      <a:pt x="25909" y="0"/>
                      <a:pt x="35261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1445660" cy="2876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064210" y="5230710"/>
              <a:ext cx="5488990" cy="54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 Bold"/>
                </a:rPr>
                <a:t>Optimasi</a:t>
              </a: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 </a:t>
              </a:r>
              <a:r>
                <a:rPr lang="en-US" sz="3200" dirty="0">
                  <a:solidFill>
                    <a:srgbClr val="FFFFFF"/>
                  </a:solidFill>
                  <a:latin typeface="Arial Bold Italics"/>
                </a:rPr>
                <a:t>Hyperparameter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0BF00B-4AA6-5F5F-2DE4-C98FAC39D1B4}"/>
              </a:ext>
            </a:extLst>
          </p:cNvPr>
          <p:cNvGrpSpPr/>
          <p:nvPr/>
        </p:nvGrpSpPr>
        <p:grpSpPr>
          <a:xfrm>
            <a:off x="13292180" y="4851982"/>
            <a:ext cx="3967120" cy="1492306"/>
            <a:chOff x="13292180" y="4851982"/>
            <a:chExt cx="3967120" cy="1492306"/>
          </a:xfrm>
        </p:grpSpPr>
        <p:grpSp>
          <p:nvGrpSpPr>
            <p:cNvPr id="31" name="Group 31"/>
            <p:cNvGrpSpPr/>
            <p:nvPr/>
          </p:nvGrpSpPr>
          <p:grpSpPr>
            <a:xfrm>
              <a:off x="13292180" y="4851982"/>
              <a:ext cx="3967120" cy="1492306"/>
              <a:chOff x="0" y="0"/>
              <a:chExt cx="1044838" cy="39303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44838" cy="393035"/>
              </a:xfrm>
              <a:custGeom>
                <a:avLst/>
                <a:gdLst/>
                <a:ahLst/>
                <a:cxnLst/>
                <a:rect l="l" t="t" r="r" b="b"/>
                <a:pathLst>
                  <a:path w="1044838" h="393035">
                    <a:moveTo>
                      <a:pt x="48788" y="0"/>
                    </a:moveTo>
                    <a:lnTo>
                      <a:pt x="996050" y="0"/>
                    </a:lnTo>
                    <a:cubicBezTo>
                      <a:pt x="1022995" y="0"/>
                      <a:pt x="1044838" y="21843"/>
                      <a:pt x="1044838" y="48788"/>
                    </a:cubicBezTo>
                    <a:lnTo>
                      <a:pt x="1044838" y="344247"/>
                    </a:lnTo>
                    <a:cubicBezTo>
                      <a:pt x="1044838" y="371192"/>
                      <a:pt x="1022995" y="393035"/>
                      <a:pt x="996050" y="393035"/>
                    </a:cubicBezTo>
                    <a:lnTo>
                      <a:pt x="48788" y="393035"/>
                    </a:lnTo>
                    <a:cubicBezTo>
                      <a:pt x="21843" y="393035"/>
                      <a:pt x="0" y="371192"/>
                      <a:pt x="0" y="344247"/>
                    </a:cubicBezTo>
                    <a:lnTo>
                      <a:pt x="0" y="48788"/>
                    </a:lnTo>
                    <a:cubicBezTo>
                      <a:pt x="0" y="21843"/>
                      <a:pt x="21843" y="0"/>
                      <a:pt x="48788" y="0"/>
                    </a:cubicBezTo>
                    <a:close/>
                  </a:path>
                </a:pathLst>
              </a:custGeom>
              <a:solidFill>
                <a:srgbClr val="243B9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044838" cy="4216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32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13484358" y="5011646"/>
              <a:ext cx="3582763" cy="1103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 Bold"/>
                </a:rPr>
                <a:t>Konstruksi Model Proses Gaussian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9C2EADF-D09B-BF14-38DB-7A3F1BC9F8CA}"/>
              </a:ext>
            </a:extLst>
          </p:cNvPr>
          <p:cNvGrpSpPr/>
          <p:nvPr/>
        </p:nvGrpSpPr>
        <p:grpSpPr>
          <a:xfrm>
            <a:off x="5697751" y="1707401"/>
            <a:ext cx="6926927" cy="800331"/>
            <a:chOff x="5697751" y="1707401"/>
            <a:chExt cx="6926927" cy="800331"/>
          </a:xfrm>
        </p:grpSpPr>
        <p:grpSp>
          <p:nvGrpSpPr>
            <p:cNvPr id="34" name="Group 34"/>
            <p:cNvGrpSpPr/>
            <p:nvPr/>
          </p:nvGrpSpPr>
          <p:grpSpPr>
            <a:xfrm>
              <a:off x="5697751" y="1707401"/>
              <a:ext cx="6892498" cy="800331"/>
              <a:chOff x="0" y="0"/>
              <a:chExt cx="1614055" cy="18741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14055" cy="187418"/>
              </a:xfrm>
              <a:custGeom>
                <a:avLst/>
                <a:gdLst/>
                <a:ahLst/>
                <a:cxnLst/>
                <a:rect l="l" t="t" r="r" b="b"/>
                <a:pathLst>
                  <a:path w="1614055" h="187418">
                    <a:moveTo>
                      <a:pt x="64025" y="0"/>
                    </a:moveTo>
                    <a:lnTo>
                      <a:pt x="1550031" y="0"/>
                    </a:lnTo>
                    <a:cubicBezTo>
                      <a:pt x="1585391" y="0"/>
                      <a:pt x="1614055" y="28665"/>
                      <a:pt x="1614055" y="64025"/>
                    </a:cubicBezTo>
                    <a:lnTo>
                      <a:pt x="1614055" y="123393"/>
                    </a:lnTo>
                    <a:cubicBezTo>
                      <a:pt x="1614055" y="158753"/>
                      <a:pt x="1585391" y="187418"/>
                      <a:pt x="1550031" y="187418"/>
                    </a:cubicBezTo>
                    <a:lnTo>
                      <a:pt x="64025" y="187418"/>
                    </a:lnTo>
                    <a:cubicBezTo>
                      <a:pt x="47044" y="187418"/>
                      <a:pt x="30759" y="180673"/>
                      <a:pt x="18752" y="168666"/>
                    </a:cubicBezTo>
                    <a:cubicBezTo>
                      <a:pt x="6745" y="156659"/>
                      <a:pt x="0" y="140374"/>
                      <a:pt x="0" y="123393"/>
                    </a:cubicBezTo>
                    <a:lnTo>
                      <a:pt x="0" y="64025"/>
                    </a:lnTo>
                    <a:cubicBezTo>
                      <a:pt x="0" y="28665"/>
                      <a:pt x="28665" y="0"/>
                      <a:pt x="64025" y="0"/>
                    </a:cubicBezTo>
                    <a:close/>
                  </a:path>
                </a:pathLst>
              </a:custGeom>
              <a:solidFill>
                <a:srgbClr val="243B90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614055" cy="2350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5732180" y="1753502"/>
              <a:ext cx="6892498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>
                  <a:solidFill>
                    <a:srgbClr val="FFFFFF"/>
                  </a:solidFill>
                  <a:latin typeface="Arial Bold"/>
                </a:rPr>
                <a:t>TAHAPAN PENELITIAN</a:t>
              </a:r>
            </a:p>
          </p:txBody>
        </p:sp>
      </p:grp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49B0056-F242-6D35-F7A7-CEEB6C4E1015}"/>
              </a:ext>
            </a:extLst>
          </p:cNvPr>
          <p:cNvSpPr/>
          <p:nvPr/>
        </p:nvSpPr>
        <p:spPr>
          <a:xfrm>
            <a:off x="3621414" y="3349240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B46CD66-B83C-E570-0D4D-3CD86C6B55DC}"/>
              </a:ext>
            </a:extLst>
          </p:cNvPr>
          <p:cNvSpPr/>
          <p:nvPr/>
        </p:nvSpPr>
        <p:spPr>
          <a:xfrm>
            <a:off x="8925067" y="3329137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Arrow: Bent 71">
            <a:extLst>
              <a:ext uri="{FF2B5EF4-FFF2-40B4-BE49-F238E27FC236}">
                <a16:creationId xmlns:a16="http://schemas.microsoft.com/office/drawing/2014/main" id="{55B6B0CF-20B1-DDFA-ED2A-AAF673085013}"/>
              </a:ext>
            </a:extLst>
          </p:cNvPr>
          <p:cNvSpPr/>
          <p:nvPr/>
        </p:nvSpPr>
        <p:spPr>
          <a:xfrm rot="5400000">
            <a:off x="14599595" y="3588923"/>
            <a:ext cx="1279300" cy="943668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BEF267C0-1D9C-8762-DA15-0092C9FA52FD}"/>
              </a:ext>
            </a:extLst>
          </p:cNvPr>
          <p:cNvSpPr/>
          <p:nvPr/>
        </p:nvSpPr>
        <p:spPr>
          <a:xfrm flipH="1">
            <a:off x="12558198" y="5400646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C87362F2-4249-25FA-AA6E-84BDD40C5841}"/>
              </a:ext>
            </a:extLst>
          </p:cNvPr>
          <p:cNvSpPr/>
          <p:nvPr/>
        </p:nvSpPr>
        <p:spPr>
          <a:xfrm flipH="1">
            <a:off x="6669493" y="5355293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3B94BC2B-FA63-A0C4-9EF2-2D83C8F03FAF}"/>
              </a:ext>
            </a:extLst>
          </p:cNvPr>
          <p:cNvSpPr/>
          <p:nvPr/>
        </p:nvSpPr>
        <p:spPr>
          <a:xfrm rot="5400000">
            <a:off x="3436064" y="6547490"/>
            <a:ext cx="864000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B3CE909B-A96D-F008-8AB4-4516FDE61BEC}"/>
              </a:ext>
            </a:extLst>
          </p:cNvPr>
          <p:cNvSpPr/>
          <p:nvPr/>
        </p:nvSpPr>
        <p:spPr>
          <a:xfrm>
            <a:off x="5518003" y="7650880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62D49FB-4E6E-3C64-0859-3876B1243AEE}"/>
              </a:ext>
            </a:extLst>
          </p:cNvPr>
          <p:cNvSpPr/>
          <p:nvPr/>
        </p:nvSpPr>
        <p:spPr>
          <a:xfrm>
            <a:off x="9472563" y="7650880"/>
            <a:ext cx="493307" cy="3884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4EA583-CE1C-AB06-423A-9E2452346C3D}"/>
              </a:ext>
            </a:extLst>
          </p:cNvPr>
          <p:cNvGrpSpPr/>
          <p:nvPr/>
        </p:nvGrpSpPr>
        <p:grpSpPr>
          <a:xfrm>
            <a:off x="12656411" y="6597000"/>
            <a:ext cx="3004562" cy="718106"/>
            <a:chOff x="12656411" y="6597000"/>
            <a:chExt cx="3004562" cy="718106"/>
          </a:xfrm>
        </p:grpSpPr>
        <p:sp>
          <p:nvSpPr>
            <p:cNvPr id="53" name="TextBox 53"/>
            <p:cNvSpPr txBox="1"/>
            <p:nvPr/>
          </p:nvSpPr>
          <p:spPr>
            <a:xfrm rot="-2520000">
              <a:off x="12656411" y="6597000"/>
              <a:ext cx="3004562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Arial"/>
                </a:rPr>
                <a:t>tidak</a:t>
              </a:r>
              <a:endParaRPr lang="en-US" sz="3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5E08D24F-CDE2-84A5-A6D9-DC8CF8846BD2}"/>
                </a:ext>
              </a:extLst>
            </p:cNvPr>
            <p:cNvSpPr/>
            <p:nvPr/>
          </p:nvSpPr>
          <p:spPr>
            <a:xfrm rot="18957718">
              <a:off x="13774801" y="6952997"/>
              <a:ext cx="1440000" cy="36210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744346D-2C29-11FA-F793-4D2D07F86FFD}"/>
              </a:ext>
            </a:extLst>
          </p:cNvPr>
          <p:cNvGrpSpPr/>
          <p:nvPr/>
        </p:nvGrpSpPr>
        <p:grpSpPr>
          <a:xfrm>
            <a:off x="13279319" y="7224352"/>
            <a:ext cx="3004562" cy="906516"/>
            <a:chOff x="13279319" y="7224352"/>
            <a:chExt cx="3004562" cy="906516"/>
          </a:xfrm>
        </p:grpSpPr>
        <p:sp>
          <p:nvSpPr>
            <p:cNvPr id="54" name="TextBox 54"/>
            <p:cNvSpPr txBox="1"/>
            <p:nvPr/>
          </p:nvSpPr>
          <p:spPr>
            <a:xfrm>
              <a:off x="13279319" y="7224352"/>
              <a:ext cx="3004562" cy="604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Arial"/>
                </a:rPr>
                <a:t>ya</a:t>
              </a:r>
              <a:endParaRPr lang="en-US" sz="32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73BE476B-B86C-E80C-8BEA-786202910875}"/>
                </a:ext>
              </a:extLst>
            </p:cNvPr>
            <p:cNvSpPr/>
            <p:nvPr/>
          </p:nvSpPr>
          <p:spPr>
            <a:xfrm>
              <a:off x="14325600" y="7742397"/>
              <a:ext cx="900000" cy="38847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3315</Words>
  <Application>Microsoft Office PowerPoint</Application>
  <PresentationFormat>Custom</PresentationFormat>
  <Paragraphs>575</Paragraphs>
  <Slides>58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Arial Bold</vt:lpstr>
      <vt:lpstr>Arial Bold Italics</vt:lpstr>
      <vt:lpstr>Arial Italics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Semhas Rev1</dc:title>
  <dc:creator>hari nurdianto</dc:creator>
  <cp:lastModifiedBy>hari nurdianto</cp:lastModifiedBy>
  <cp:revision>12</cp:revision>
  <dcterms:created xsi:type="dcterms:W3CDTF">2006-08-16T00:00:00Z</dcterms:created>
  <dcterms:modified xsi:type="dcterms:W3CDTF">2024-06-19T18:12:17Z</dcterms:modified>
  <dc:identifier>DAF1cfbFGSo</dc:identifier>
</cp:coreProperties>
</file>